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</Types>
</file>

<file path=_rels/.rels><?xml version="1.0" encoding="UTF-8" standalone="yes" ?>
<Relationships xmlns="http://schemas.openxmlformats.org/package/2006/relationships">
	<Relationship Id="rId1" Type="http://schemas.openxmlformats.org/officeDocument/2006/relationships/officeDocument" Target="ppt/presentation.xml"/>
	<Relationship Id="rId2" Type="http://schemas.openxmlformats.org/package/2006/relationships/metadata/thumbnail" Target="docProps/thumbnail.jpeg"/>
	<Relationship Id="rId3" Type="http://schemas.openxmlformats.org/package/2006/relationships/metadata/core-properties" Target="docProps/core.xml"/>
	<Relationship Id="rId4" Type="http://schemas.openxmlformats.org/officeDocument/2006/relationships/extended-properties" Target="docProps/app.xml"/>
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9144000" cy="51435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100" d="100"/>
          <a:sy n="100" d="100"/>
        </p:scale>
        <p:origin x="-252" y="-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 ?>
<Relationships xmlns="http://schemas.openxmlformats.org/package/2006/relationships">
	<Relationship Id="rId1" Type="http://schemas.openxmlformats.org/officeDocument/2006/relationships/slideMaster" Target="slideMasters/slideMaster1.xml"/>
	<Relationship Id="rId2" Type="http://schemas.openxmlformats.org/officeDocument/2006/relationships/presProps" Target="presProps.xml"/>
	<Relationship Id="rId3" Type="http://schemas.openxmlformats.org/officeDocument/2006/relationships/viewProps" Target="viewProps.xml"/>
	<Relationship Id="rId4" Type="http://schemas.openxmlformats.org/officeDocument/2006/relationships/theme" Target="theme/theme1.xml"/>
	<Relationship Id="rId5" Type="http://schemas.openxmlformats.org/officeDocument/2006/relationships/tableStyles" Target="tableStyles.xml"/>
	<Relationship Id="rId6" Type="http://schemas.openxmlformats.org/officeDocument/2006/relationships/slide" Target="slides/slide1.xml"/>
	<Relationship Id="rId7" Type="http://schemas.openxmlformats.org/officeDocument/2006/relationships/slide" Target="slides/slide2.xml"/>
	<Relationship Id="rId8" Type="http://schemas.openxmlformats.org/officeDocument/2006/relationships/slide" Target="slides/slide3.xml"/>
	<Relationship Id="rId9" Type="http://schemas.openxmlformats.org/officeDocument/2006/relationships/slide" Target="slides/slide4.xml"/>
	<Relationship Id="rId10" Type="http://schemas.openxmlformats.org/officeDocument/2006/relationships/slide" Target="slides/slide5.xml"/>
	<Relationship Id="rId11" Type="http://schemas.openxmlformats.org/officeDocument/2006/relationships/slide" Target="slides/slide6.xml"/>
	<Relationship Id="rId12" Type="http://schemas.openxmlformats.org/officeDocument/2006/relationships/slide" Target="slides/slide7.xml"/>
	<Relationship Id="rId13" Type="http://schemas.openxmlformats.org/officeDocument/2006/relationships/slide" Target="slides/slide8.xml"/>
	<Relationship Id="rId14" Type="http://schemas.openxmlformats.org/officeDocument/2006/relationships/slide" Target="slides/slide9.xml"/>
	<Relationship Id="rId15" Type="http://schemas.openxmlformats.org/officeDocument/2006/relationships/slide" Target="slides/slide10.xml"/>
</Relationships>
</file>

<file path=ppt/slideLayouts/_rels/slideLayout1.xml.rels><?xml version="1.0" encoding="UTF-8" standalone="yes" ?>
<Relationships xmlns="http://schemas.openxmlformats.org/package/2006/relationships">
	<Relationship Id="rId1" Type="http://schemas.openxmlformats.org/officeDocument/2006/relationships/slideMaster" Target="../slideMasters/slideMaster1.xml"/>
</Relationships>
</file>

<file path=ppt/slideLayouts/_rels/slideLayout10.xml.rels><?xml version="1.0" encoding="UTF-8" standalone="yes" ?>
<Relationships xmlns="http://schemas.openxmlformats.org/package/2006/relationships">
	<Relationship Id="rId1" Type="http://schemas.openxmlformats.org/officeDocument/2006/relationships/slideMaster" Target="../slideMasters/slideMaster1.xml"/>
</Relationships>
</file>

<file path=ppt/slideLayouts/_rels/slideLayout11.xml.rels><?xml version="1.0" encoding="UTF-8" standalone="yes" ?>
<Relationships xmlns="http://schemas.openxmlformats.org/package/2006/relationships">
	<Relationship Id="rId1" Type="http://schemas.openxmlformats.org/officeDocument/2006/relationships/slideMaster" Target="../slideMasters/slideMaster1.xml"/>
</Relationships>
</file>

<file path=ppt/slideLayouts/_rels/slideLayout2.xml.rels><?xml version="1.0" encoding="UTF-8" standalone="yes" ?>
<Relationships xmlns="http://schemas.openxmlformats.org/package/2006/relationships">
	<Relationship Id="rId1" Type="http://schemas.openxmlformats.org/officeDocument/2006/relationships/slideMaster" Target="../slideMasters/slideMaster1.xml"/>
</Relationships>
</file>

<file path=ppt/slideLayouts/_rels/slideLayout3.xml.rels><?xml version="1.0" encoding="UTF-8" standalone="yes" ?>
<Relationships xmlns="http://schemas.openxmlformats.org/package/2006/relationships">
	<Relationship Id="rId1" Type="http://schemas.openxmlformats.org/officeDocument/2006/relationships/slideMaster" Target="../slideMasters/slideMaster1.xml"/>
</Relationships>
</file>

<file path=ppt/slideLayouts/_rels/slideLayout4.xml.rels><?xml version="1.0" encoding="UTF-8" standalone="yes" ?>
<Relationships xmlns="http://schemas.openxmlformats.org/package/2006/relationships">
	<Relationship Id="rId1" Type="http://schemas.openxmlformats.org/officeDocument/2006/relationships/slideMaster" Target="../slideMasters/slideMaster1.xml"/>
</Relationships>
</file>

<file path=ppt/slideLayouts/_rels/slideLayout5.xml.rels><?xml version="1.0" encoding="UTF-8" standalone="yes" ?>
<Relationships xmlns="http://schemas.openxmlformats.org/package/2006/relationships">
	<Relationship Id="rId1" Type="http://schemas.openxmlformats.org/officeDocument/2006/relationships/slideMaster" Target="../slideMasters/slideMaster1.xml"/>
</Relationships>
</file>

<file path=ppt/slideLayouts/_rels/slideLayout6.xml.rels><?xml version="1.0" encoding="UTF-8" standalone="yes" ?>
<Relationships xmlns="http://schemas.openxmlformats.org/package/2006/relationships">
	<Relationship Id="rId1" Type="http://schemas.openxmlformats.org/officeDocument/2006/relationships/slideMaster" Target="../slideMasters/slideMaster1.xml"/>
</Relationships>
</file>

<file path=ppt/slideLayouts/_rels/slideLayout7.xml.rels><?xml version="1.0" encoding="UTF-8" standalone="yes" ?>
<Relationships xmlns="http://schemas.openxmlformats.org/package/2006/relationships">
	<Relationship Id="rId1" Type="http://schemas.openxmlformats.org/officeDocument/2006/relationships/slideMaster" Target="../slideMasters/slideMaster1.xml"/>
</Relationships>
</file>

<file path=ppt/slideLayouts/_rels/slideLayout8.xml.rels><?xml version="1.0" encoding="UTF-8" standalone="yes" ?>
<Relationships xmlns="http://schemas.openxmlformats.org/package/2006/relationships">
	<Relationship Id="rId1" Type="http://schemas.openxmlformats.org/officeDocument/2006/relationships/slideMaster" Target="../slideMasters/slideMaster1.xml"/>
</Relationships>
</file>

<file path=ppt/slideLayouts/_rels/slideLayout9.xml.rels><?xml version="1.0" encoding="UTF-8" standalone="yes" ?>
<Relationships xmlns="http://schemas.openxmlformats.org/package/2006/relationships">
	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4/25/2010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4/25/2010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4/25/2010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 ?>
<Relationships xmlns="http://schemas.openxmlformats.org/package/2006/relationships">
	<Relationship Id="rId1" Type="http://schemas.openxmlformats.org/officeDocument/2006/relationships/slideLayout" Target="../slideLayouts/slideLayout1.xml"/>
	<Relationship Id="rId2" Type="http://schemas.openxmlformats.org/officeDocument/2006/relationships/slideLayout" Target="../slideLayouts/slideLayout2.xml"/>
	<Relationship Id="rId3" Type="http://schemas.openxmlformats.org/officeDocument/2006/relationships/slideLayout" Target="../slideLayouts/slideLayout3.xml"/>
	<Relationship Id="rId4" Type="http://schemas.openxmlformats.org/officeDocument/2006/relationships/slideLayout" Target="../slideLayouts/slideLayout4.xml"/>
	<Relationship Id="rId5" Type="http://schemas.openxmlformats.org/officeDocument/2006/relationships/slideLayout" Target="../slideLayouts/slideLayout5.xml"/>
	<Relationship Id="rId6" Type="http://schemas.openxmlformats.org/officeDocument/2006/relationships/slideLayout" Target="../slideLayouts/slideLayout6.xml"/>
	<Relationship Id="rId7" Type="http://schemas.openxmlformats.org/officeDocument/2006/relationships/slideLayout" Target="../slideLayouts/slideLayout7.xml"/>
	<Relationship Id="rId8" Type="http://schemas.openxmlformats.org/officeDocument/2006/relationships/slideLayout" Target="../slideLayouts/slideLayout8.xml"/>
	<Relationship Id="rId9" Type="http://schemas.openxmlformats.org/officeDocument/2006/relationships/slideLayout" Target="../slideLayouts/slideLayout9.xml"/>
	<Relationship Id="rId10" Type="http://schemas.openxmlformats.org/officeDocument/2006/relationships/slideLayout" Target="../slideLayouts/slideLayout10.xml"/>
	<Relationship Id="rId11" Type="http://schemas.openxmlformats.org/officeDocument/2006/relationships/slideLayout" Target="../slideLayouts/slideLayout11.xml"/>
	<Relationship Id="rId12" Type="http://schemas.openxmlformats.org/officeDocument/2006/relationships/theme" Target="../theme/theme1.xml"/>
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4/25/2010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
<Relationships xmlns="http://schemas.openxmlformats.org/package/2006/relationships">
	<Relationship Id="rId1" Type="http://schemas.openxmlformats.org/officeDocument/2006/relationships/slideLayout" Target="../slideLayouts/slideLayout1.xml"/>
	<Relationship Id="rId2" Type="http://schemas.openxmlformats.org/officeDocument/2006/relationships/image" Target="../media/image1.png"/>
	<Relationship Id="rId3" Type="http://schemas.openxmlformats.org/officeDocument/2006/relationships/image" Target="../media/image2.png"/>
	<Relationship Id="rId4" Type="http://schemas.openxmlformats.org/officeDocument/2006/relationships/image" Target="../media/image3.png"/>
	<Relationship Id="rId5" Type="http://schemas.openxmlformats.org/officeDocument/2006/relationships/image" Target="../media/image4.png"/>
</Relationships>
</file>

<file path=ppt/slides/_rels/slide10.xml.rels><?xml version="1.0" encoding="UTF-8" standalone="yes" ?>
<Relationships xmlns="http://schemas.openxmlformats.org/package/2006/relationships">
	<Relationship Id="rId1" Type="http://schemas.openxmlformats.org/officeDocument/2006/relationships/slideLayout" Target="../slideLayouts/slideLayout1.xml"/>
	<Relationship Id="rId2" Type="http://schemas.openxmlformats.org/officeDocument/2006/relationships/image" Target="../media/image24.png"/>
	<Relationship Id="rId3" Type="http://schemas.openxmlformats.org/officeDocument/2006/relationships/image" Target="../media/image25.png"/>
	<Relationship Id="rId4" Type="http://schemas.openxmlformats.org/officeDocument/2006/relationships/image" Target="../media/image26.png"/>
</Relationships>
</file>

<file path=ppt/slides/_rels/slide2.xml.rels><?xml version="1.0" encoding="UTF-8" standalone="yes" ?>
<Relationships xmlns="http://schemas.openxmlformats.org/package/2006/relationships">
	<Relationship Id="rId1" Type="http://schemas.openxmlformats.org/officeDocument/2006/relationships/slideLayout" Target="../slideLayouts/slideLayout1.xml"/>
	<Relationship Id="rId2" Type="http://schemas.openxmlformats.org/officeDocument/2006/relationships/image" Target="../media/image5.png"/>
	<Relationship Id="rId3" Type="http://schemas.openxmlformats.org/officeDocument/2006/relationships/image" Target="../media/image6.png"/>
</Relationships>
</file>

<file path=ppt/slides/_rels/slide3.xml.rels><?xml version="1.0" encoding="UTF-8" standalone="yes" ?>
<Relationships xmlns="http://schemas.openxmlformats.org/package/2006/relationships">
	<Relationship Id="rId1" Type="http://schemas.openxmlformats.org/officeDocument/2006/relationships/slideLayout" Target="../slideLayouts/slideLayout1.xml"/>
	<Relationship Id="rId2" Type="http://schemas.openxmlformats.org/officeDocument/2006/relationships/image" Target="../media/image7.png"/>
	<Relationship Id="rId3" Type="http://schemas.openxmlformats.org/officeDocument/2006/relationships/image" Target="../media/image8.png"/>
</Relationships>
</file>

<file path=ppt/slides/_rels/slide4.xml.rels><?xml version="1.0" encoding="UTF-8" standalone="yes" ?>
<Relationships xmlns="http://schemas.openxmlformats.org/package/2006/relationships">
	<Relationship Id="rId1" Type="http://schemas.openxmlformats.org/officeDocument/2006/relationships/slideLayout" Target="../slideLayouts/slideLayout1.xml"/>
	<Relationship Id="rId2" Type="http://schemas.openxmlformats.org/officeDocument/2006/relationships/image" Target="../media/image9.png"/>
	<Relationship Id="rId3" Type="http://schemas.openxmlformats.org/officeDocument/2006/relationships/image" Target="../media/image10.png"/>
</Relationships>
</file>

<file path=ppt/slides/_rels/slide5.xml.rels><?xml version="1.0" encoding="UTF-8" standalone="yes" ?>
<Relationships xmlns="http://schemas.openxmlformats.org/package/2006/relationships">
	<Relationship Id="rId1" Type="http://schemas.openxmlformats.org/officeDocument/2006/relationships/slideLayout" Target="../slideLayouts/slideLayout1.xml"/>
	<Relationship Id="rId2" Type="http://schemas.openxmlformats.org/officeDocument/2006/relationships/image" Target="../media/image11.png"/>
	<Relationship Id="rId3" Type="http://schemas.openxmlformats.org/officeDocument/2006/relationships/image" Target="../media/image12.png"/>
	<Relationship Id="rId4" Type="http://schemas.openxmlformats.org/officeDocument/2006/relationships/image" Target="../media/image13.png"/>
</Relationships>
</file>

<file path=ppt/slides/_rels/slide6.xml.rels><?xml version="1.0" encoding="UTF-8" standalone="yes" ?>
<Relationships xmlns="http://schemas.openxmlformats.org/package/2006/relationships">
	<Relationship Id="rId1" Type="http://schemas.openxmlformats.org/officeDocument/2006/relationships/slideLayout" Target="../slideLayouts/slideLayout1.xml"/>
	<Relationship Id="rId2" Type="http://schemas.openxmlformats.org/officeDocument/2006/relationships/image" Target="../media/image14.png"/>
	<Relationship Id="rId3" Type="http://schemas.openxmlformats.org/officeDocument/2006/relationships/image" Target="../media/image15.png"/>
</Relationships>
</file>

<file path=ppt/slides/_rels/slide7.xml.rels><?xml version="1.0" encoding="UTF-8" standalone="yes" ?>
<Relationships xmlns="http://schemas.openxmlformats.org/package/2006/relationships">
	<Relationship Id="rId1" Type="http://schemas.openxmlformats.org/officeDocument/2006/relationships/slideLayout" Target="../slideLayouts/slideLayout1.xml"/>
	<Relationship Id="rId2" Type="http://schemas.openxmlformats.org/officeDocument/2006/relationships/image" Target="../media/image16.png"/>
	<Relationship Id="rId3" Type="http://schemas.openxmlformats.org/officeDocument/2006/relationships/image" Target="../media/image17.png"/>
</Relationships>
</file>

<file path=ppt/slides/_rels/slide8.xml.rels><?xml version="1.0" encoding="UTF-8" standalone="yes" ?>
<Relationships xmlns="http://schemas.openxmlformats.org/package/2006/relationships">
	<Relationship Id="rId1" Type="http://schemas.openxmlformats.org/officeDocument/2006/relationships/slideLayout" Target="../slideLayouts/slideLayout1.xml"/>
	<Relationship Id="rId2" Type="http://schemas.openxmlformats.org/officeDocument/2006/relationships/image" Target="../media/image18.png"/>
	<Relationship Id="rId3" Type="http://schemas.openxmlformats.org/officeDocument/2006/relationships/image" Target="../media/image19.png"/>
</Relationships>
</file>

<file path=ppt/slides/_rels/slide9.xml.rels><?xml version="1.0" encoding="UTF-8" standalone="yes" ?>
<Relationships xmlns="http://schemas.openxmlformats.org/package/2006/relationships">
	<Relationship Id="rId1" Type="http://schemas.openxmlformats.org/officeDocument/2006/relationships/slideLayout" Target="../slideLayouts/slideLayout1.xml"/>
	<Relationship Id="rId2" Type="http://schemas.openxmlformats.org/officeDocument/2006/relationships/image" Target="../media/image20.png"/>
	<Relationship Id="rId3" Type="http://schemas.openxmlformats.org/officeDocument/2006/relationships/image" Target="../media/image21.png"/>
	<Relationship Id="rId4" Type="http://schemas.openxmlformats.org/officeDocument/2006/relationships/image" Target="../media/image22.png"/>
	<Relationship Id="rId5" Type="http://schemas.openxmlformats.org/officeDocument/2006/relationships/image" Target="../media/image23.png"/>
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"/>
          <p:cNvPicPr>
            <a:picLocks noChangeAspect="0" noChangeArrowheads="0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216408"/>
            <a:ext cx="9144000" cy="4712208"/>
          </a:xfrm>
          <a:prstGeom prst="rect">
            <a:avLst/>
          </a:prstGeom>
          <a:noFill/>
        </p:spPr>
      </p:pic>
      <p:pic>
        <p:nvPicPr>
          <p:cNvPr id="1027" name="Picture 3" descr=""/>
          <p:cNvPicPr>
            <a:picLocks noChangeAspect="0" noChangeArrowheads="0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144000" cy="5141976"/>
          </a:xfrm>
          <a:prstGeom prst="rect">
            <a:avLst/>
          </a:prstGeom>
          <a:noFill/>
        </p:spPr>
      </p:pic>
      <p:pic>
        <p:nvPicPr>
          <p:cNvPr id="1027" name="Picture 3" descr=""/>
          <p:cNvPicPr>
            <a:picLocks noChangeAspect="0" noChangeArrowheads="0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35280" y="2484120"/>
            <a:ext cx="4136136" cy="810768"/>
          </a:xfrm>
          <a:prstGeom prst="rect">
            <a:avLst/>
          </a:prstGeom>
          <a:noFill/>
        </p:spPr>
      </p:pic>
      <p:sp>
        <p:nvSpPr>
          <p:cNvPr id="4" name="Freeform 3"/>
          <p:cNvSpPr/>
          <p:nvPr/>
        </p:nvSpPr>
        <p:spPr>
          <a:xfrm>
            <a:off x="414337" y="3284874"/>
            <a:ext cx="8315400" cy="1543200"/>
          </a:xfrm>
          <a:custGeom>
            <a:avLst/>
            <a:gdLst>
              <a:gd name="connsiteX0" fmla="*/ 0 w 8315400"/>
              <a:gd name="connsiteY0" fmla="*/ 1543200 h 1543200"/>
              <a:gd name="connsiteX1" fmla="*/ 8315400 w 8315400"/>
              <a:gd name="connsiteY1" fmla="*/ 1543200 h 1543200"/>
              <a:gd name="connsiteX2" fmla="*/ 8315400 w 8315400"/>
              <a:gd name="connsiteY2" fmla="*/ 0 h 1543200"/>
              <a:gd name="connsiteX3" fmla="*/ 0 w 8315400"/>
              <a:gd name="connsiteY3" fmla="*/ 0 h 1543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8315400" h="1543200">
                <a:moveTo>
                  <a:pt x="0" y="1543200"/>
                </a:moveTo>
                <a:lnTo>
                  <a:pt x="8315400" y="1543200"/>
                </a:lnTo>
                <a:lnTo>
                  <a:pt x="83154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c340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/>
          <p:cNvPicPr>
            <a:picLocks noChangeAspect="0" noChangeArrowheads="0"/>
          </p:cNvPicPr>
          <p:nvPr/>
        </p:nvPicPr>
        <p:blipFill>
          <a:blip r:embed="rId5">
            <a:alphaModFix amt="25000"/>
          </a:blip>
          <a:srcRect/>
          <a:stretch>
            <a:fillRect/>
          </a:stretch>
        </p:blipFill>
        <p:spPr bwMode="auto">
          <a:xfrm rot="18900000">
            <a:off x="2882892" y="2222498"/>
            <a:ext cx="3378216" cy="69850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38002" y="4908933"/>
            <a:ext cx="1285240" cy="11582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12"/>
              </a:lnSpc>
            </a:pPr>
            <a:r>
              <a:rPr lang="en-US" altLang="zh-CN" sz="912" dirty="0" b="0" i="0" smtClean="0">
                <a:solidFill>
                  <a:srgbClr val="a4a4a4"/>
                </a:solidFill>
                <a:latin typeface="Microsoft YaHei" pitchFamily="18" charset="0"/>
                <a:cs typeface="Microsoft YaHei" pitchFamily="18" charset="0"/>
              </a:rPr>
              <a:t>',)#$* </a:t>
            </a:r>
          </a:p>
        </p:txBody>
      </p:sp>
      <p:pic>
        <p:nvPicPr>
          <p:cNvPr id="1027" name="Picture 3" descr=""/>
          <p:cNvPicPr>
            <a:picLocks noChangeAspect="0" noChangeArrowheads="0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67200" y="4123944"/>
            <a:ext cx="637032" cy="896112"/>
          </a:xfrm>
          <a:prstGeom prst="rect">
            <a:avLst/>
          </a:prstGeom>
          <a:noFill/>
        </p:spPr>
      </p:pic>
      <p:sp>
        <p:nvSpPr>
          <p:cNvPr id="4" name="Freeform 3"/>
          <p:cNvSpPr/>
          <p:nvPr/>
        </p:nvSpPr>
        <p:spPr>
          <a:xfrm>
            <a:off x="1011927" y="559589"/>
            <a:ext cx="980700" cy="790801"/>
          </a:xfrm>
          <a:custGeom>
            <a:avLst/>
            <a:gdLst>
              <a:gd name="connsiteX0" fmla="*/ 0 w 980700"/>
              <a:gd name="connsiteY0" fmla="*/ 790801 h 790801"/>
              <a:gd name="connsiteX1" fmla="*/ 980700 w 980700"/>
              <a:gd name="connsiteY1" fmla="*/ 790801 h 790801"/>
              <a:gd name="connsiteX2" fmla="*/ 980700 w 980700"/>
              <a:gd name="connsiteY2" fmla="*/ 0 h 790801"/>
              <a:gd name="connsiteX3" fmla="*/ 0 w 980700"/>
              <a:gd name="connsiteY3" fmla="*/ 0 h 79080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980700" h="790801">
                <a:moveTo>
                  <a:pt x="0" y="790801"/>
                </a:moveTo>
                <a:lnTo>
                  <a:pt x="980700" y="790801"/>
                </a:lnTo>
                <a:lnTo>
                  <a:pt x="9807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11927" y="559589"/>
            <a:ext cx="980700" cy="790800"/>
          </a:xfrm>
          <a:custGeom>
            <a:avLst/>
            <a:gdLst>
              <a:gd name="connsiteX0" fmla="*/ 0 w 980700"/>
              <a:gd name="connsiteY0" fmla="*/ 0 h 790800"/>
              <a:gd name="connsiteX1" fmla="*/ 980700 w 980700"/>
              <a:gd name="connsiteY1" fmla="*/ 0 h 790800"/>
              <a:gd name="connsiteX2" fmla="*/ 980700 w 980700"/>
              <a:gd name="connsiteY2" fmla="*/ 790800 h 790800"/>
              <a:gd name="connsiteX3" fmla="*/ 0 w 980700"/>
              <a:gd name="connsiteY3" fmla="*/ 790800 h 790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980700" h="790800">
                <a:moveTo>
                  <a:pt x="0" y="0"/>
                </a:moveTo>
                <a:lnTo>
                  <a:pt x="980700" y="0"/>
                </a:lnTo>
                <a:lnTo>
                  <a:pt x="980700" y="790800"/>
                </a:lnTo>
                <a:lnTo>
                  <a:pt x="0" y="790800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63500" cap="flat">
            <a:solidFill>
              <a:srgbClr val="ffc000">
                <a:alpha val="10000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638694" y="699499"/>
            <a:ext cx="685800" cy="366601"/>
          </a:xfrm>
          <a:custGeom>
            <a:avLst/>
            <a:gdLst>
              <a:gd name="connsiteX0" fmla="*/ 0 w 685800"/>
              <a:gd name="connsiteY0" fmla="*/ 366601 h 366601"/>
              <a:gd name="connsiteX1" fmla="*/ 685800 w 685800"/>
              <a:gd name="connsiteY1" fmla="*/ 366601 h 366601"/>
              <a:gd name="connsiteX2" fmla="*/ 685800 w 685800"/>
              <a:gd name="connsiteY2" fmla="*/ 0 h 366601"/>
              <a:gd name="connsiteX3" fmla="*/ 0 w 685800"/>
              <a:gd name="connsiteY3" fmla="*/ 0 h 36660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685800" h="366601">
                <a:moveTo>
                  <a:pt x="0" y="366601"/>
                </a:moveTo>
                <a:lnTo>
                  <a:pt x="685800" y="366601"/>
                </a:lnTo>
                <a:lnTo>
                  <a:pt x="6858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8064500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508138" y="740397"/>
            <a:ext cx="4023466" cy="31699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96"/>
              </a:lnSpc>
            </a:pPr>
            <a:r>
              <a:rPr lang="en-US" altLang="zh-CN" sz="2496" dirty="0" b="1" i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Fixed threshold model</a:t>
            </a:r>
            <a:r>
              <a:rPr lang="en-US" altLang="zh-CN" sz="2496" dirty="0" b="1" i="0" smtClean="0">
                <a:solidFill>
                  <a:srgbClr val="000000"/>
                </a:solidFill>
                <a:latin typeface="MicrosoftYaHei" pitchFamily="18" charset="0"/>
                <a:cs typeface="MicrosoftYaHei" pitchFamily="18" charset="0"/>
              </a:rPr>
              <a:t/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346300" y="1876703"/>
            <a:ext cx="3859812" cy="216111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8"/>
              </a:lnSpc>
            </a:pPr>
            <a:r>
              <a:rPr lang="en-US" altLang="zh-CN" sz="1608" dirty="0" b="0" i="0" smtClean="0">
                <a:solidFill>
                  <a:srgbClr val="7e7e7e"/>
                </a:solidFill>
                <a:latin typeface="Arial" pitchFamily="18" charset="0"/>
                <a:cs typeface="Arial" pitchFamily="18" charset="0"/>
              </a:rPr>
              <a:t>•</a:t>
            </a:r>
            <a:r>
              <a:rPr lang="en-US" altLang="zh-CN" sz="1608" dirty="0" b="0" i="0" smtClean="0">
                <a:solidFill>
                  <a:srgbClr val="7e7e7e"/>
                </a:solidFill>
                <a:latin typeface="Microsoft YaHei" pitchFamily="18" charset="0"/>
                <a:cs typeface="Microsoft YaHei" pitchFamily="18" charset="0"/>
              </a:rPr>
              <a:t> </a:t>
            </a:r>
            <a:r>
              <a:rPr lang="en-US" altLang="zh-CN" sz="1608" dirty="0" b="0" i="0" smtClean="0">
                <a:solidFill>
                  <a:srgbClr val="7e7e7e"/>
                </a:solidFill>
                <a:latin typeface="Calibri" pitchFamily="18" charset="0"/>
                <a:cs typeface="Calibri" pitchFamily="18" charset="0"/>
              </a:rPr>
              <a:t>normal pattern</a:t>
            </a:r>
            <a:r>
              <a:rPr lang="en-US" altLang="zh-CN" sz="1608" dirty="0" b="0" i="0" smtClean="0">
                <a:solidFill>
                  <a:srgbClr val="7e7e7e"/>
                </a:solidFill>
                <a:latin typeface="Microsoft YaHei" pitchFamily="18" charset="0"/>
                <a:cs typeface="Microsoft YaHei" pitchFamily="18" charset="0"/>
              </a:rPr>
              <a:t/>
            </a:r>
            <a:r>
              <a:rPr lang="en-US" altLang="zh-CN" sz="1608" dirty="0" b="0" i="0" smtClean="0">
                <a:solidFill>
                  <a:srgbClr val="7e7e7e"/>
                </a:solidFill>
                <a:latin typeface="Calibri" pitchFamily="18" charset="0"/>
                <a:cs typeface="Calibri" pitchFamily="18" charset="0"/>
              </a:rPr>
              <a:t>trend, cycle or </a:t>
            </a:r>
          </a:p>
          <a:p>
            <a:pPr marL="228600">
              <a:lnSpc>
                <a:spcPts val="1728"/>
              </a:lnSpc>
            </a:pPr>
            <a:r>
              <a:rPr lang="en-US" altLang="zh-CN" sz="1608" dirty="0" b="0" i="0" smtClean="0">
                <a:solidFill>
                  <a:srgbClr val="7e7e7e"/>
                </a:solidFill>
                <a:latin typeface="Calibri" pitchFamily="18" charset="0"/>
                <a:cs typeface="Calibri" pitchFamily="18" charset="0"/>
              </a:rPr>
              <a:t>seasonality, fixed threshold model </a:t>
            </a:r>
            <a:r>
              <a:rPr lang="en-US" altLang="zh-CN" sz="1392" dirty="0" b="0" i="0" smtClean="0">
                <a:solidFill>
                  <a:srgbClr val="7e7e7e"/>
                </a:solidFill>
                <a:latin typeface="Calibri" pitchFamily="18" charset="0"/>
                <a:cs typeface="Calibri" pitchFamily="18" charset="0"/>
              </a:rPr>
              <a:t>won’t </a:t>
            </a:r>
          </a:p>
          <a:p>
            <a:pPr marL="228600">
              <a:lnSpc>
                <a:spcPts val="1584"/>
              </a:lnSpc>
            </a:pPr>
            <a:r>
              <a:rPr lang="en-US" altLang="zh-CN" sz="1392" dirty="0" b="0" i="0" smtClean="0">
                <a:solidFill>
                  <a:srgbClr val="7e7e7e"/>
                </a:solidFill>
                <a:latin typeface="Calibri" pitchFamily="18" charset="0"/>
                <a:cs typeface="Calibri" pitchFamily="18" charset="0"/>
              </a:rPr>
              <a:t>work.  </a:t>
            </a:r>
            <a:r>
              <a:rPr lang="en-US" altLang="zh-CN" sz="1392" dirty="0" b="0" i="0" smtClean="0">
                <a:solidFill>
                  <a:srgbClr val="7e7e7e"/>
                </a:solidFill>
                <a:latin typeface="Microsoft YaHei" pitchFamily="18" charset="0"/>
                <a:cs typeface="Microsoft YaHei" pitchFamily="18" charset="0"/>
              </a:rPr>
              <a:t>#</a:t>
            </a:r>
            <a:r>
              <a:rPr lang="en-US" altLang="zh-CN" sz="1392" dirty="0" b="0" i="0" smtClean="0">
                <a:solidFill>
                  <a:srgbClr val="7e7e7e"/>
                </a:solidFill>
                <a:latin typeface="Calibri" pitchFamily="18" charset="0"/>
                <a:cs typeface="Calibri" pitchFamily="18" charset="0"/>
              </a:rPr>
              <a:t>pattern</a:t>
            </a:r>
            <a:r>
              <a:rPr lang="en-US" altLang="zh-CN" sz="1392" dirty="0" b="0" i="0" smtClean="0">
                <a:solidFill>
                  <a:srgbClr val="7e7e7e"/>
                </a:solidFill>
                <a:latin typeface="Microsoft YaHei" pitchFamily="18" charset="0"/>
                <a:cs typeface="Microsoft YaHei" pitchFamily="18" charset="0"/>
              </a:rPr>
              <a:t>#</a:t>
            </a:r>
            <a:r>
              <a:rPr lang="en-US" altLang="zh-CN" sz="1392" dirty="0" b="0" i="0" smtClean="0">
                <a:solidFill>
                  <a:srgbClr val="7e7e7e"/>
                </a:solidFill>
                <a:latin typeface="Calibri" pitchFamily="18" charset="0"/>
                <a:cs typeface="Calibri" pitchFamily="18" charset="0"/>
              </a:rPr>
              <a:t>cycle</a:t>
            </a:r>
            <a:r>
              <a:rPr lang="en-US" altLang="zh-CN" sz="1392" dirty="0" b="0" i="0" smtClean="0">
                <a:solidFill>
                  <a:srgbClr val="7e7e7e"/>
                </a:solidFill>
                <a:latin typeface="Microsoft YaHei" pitchFamily="18" charset="0"/>
                <a:cs typeface="Microsoft YaHei" pitchFamily="18" charset="0"/>
              </a:rPr>
              <a:t/>
            </a:r>
          </a:p>
          <a:p>
            <a:pPr marL="228600">
              <a:lnSpc>
                <a:spcPts val="1542"/>
              </a:lnSpc>
            </a:pPr>
            <a:r>
              <a:rPr lang="en-US" altLang="zh-CN" sz="1392" dirty="0" b="0" i="0" smtClean="0">
                <a:solidFill>
                  <a:srgbClr val="7e7e7e"/>
                </a:solidFill>
                <a:latin typeface="Calibri" pitchFamily="18" charset="0"/>
                <a:cs typeface="Calibri" pitchFamily="18" charset="0"/>
              </a:rPr>
              <a:t>fixed threshold</a:t>
            </a:r>
            <a:r>
              <a:rPr lang="en-US" altLang="zh-CN" sz="1392" dirty="0" b="0" i="0" smtClean="0">
                <a:solidFill>
                  <a:srgbClr val="7e7e7e"/>
                </a:solidFill>
                <a:latin typeface="Microsoft YaHei" pitchFamily="18" charset="0"/>
                <a:cs typeface="Microsoft YaHei" pitchFamily="18" charset="0"/>
              </a:rPr>
              <a:t> &amp;! </a:t>
            </a:r>
            <a:r>
              <a:rPr lang="en-US" altLang="zh-CN" sz="1392" dirty="0" b="0" i="0" smtClean="0">
                <a:solidFill>
                  <a:srgbClr val="7e7e7e"/>
                </a:solidFill>
                <a:latin typeface="Calibri" pitchFamily="18" charset="0"/>
                <a:cs typeface="Calibri" pitchFamily="18" charset="0"/>
              </a:rPr>
              <a:t>A</a:t>
            </a:r>
            <a:r>
              <a:rPr lang="en-US" altLang="zh-CN" sz="1392" dirty="0" b="0" i="0" smtClean="0">
                <a:solidFill>
                  <a:srgbClr val="7e7e7e"/>
                </a:solidFill>
                <a:latin typeface="Microsoft YaHei" pitchFamily="18" charset="0"/>
                <a:cs typeface="Microsoft YaHei" pitchFamily="18" charset="0"/>
              </a:rPr>
              <a:t>"#%</a:t>
            </a:r>
          </a:p>
          <a:p>
            <a:pPr marL="228600">
              <a:lnSpc>
                <a:spcPts val="1512"/>
              </a:lnSpc>
            </a:pPr>
            <a:r>
              <a:rPr lang="en-US" altLang="zh-CN" sz="1392" dirty="0" b="0" i="0" smtClean="0">
                <a:solidFill>
                  <a:srgbClr val="7e7e7e"/>
                </a:solidFill>
                <a:latin typeface="Microsoft YaHei" pitchFamily="18" charset="0"/>
                <a:cs typeface="Microsoft YaHei" pitchFamily="18" charset="0"/>
              </a:rPr>
              <a:t>! </a:t>
            </a:r>
            <a:r>
              <a:rPr lang="en-US" altLang="zh-CN" sz="1392" dirty="0" b="0" i="0" smtClean="0">
                <a:solidFill>
                  <a:srgbClr val="7e7e7e"/>
                </a:solidFill>
                <a:latin typeface="Calibri" pitchFamily="18" charset="0"/>
                <a:cs typeface="Calibri" pitchFamily="18" charset="0"/>
              </a:rPr>
              <a:t>B</a:t>
            </a:r>
            <a:r>
              <a:rPr lang="en-US" altLang="zh-CN" sz="1392" dirty="0" b="0" i="0" smtClean="0">
                <a:solidFill>
                  <a:srgbClr val="7e7e7e"/>
                </a:solidFill>
                <a:latin typeface="Microsoft YaHei" pitchFamily="18" charset="0"/>
                <a:cs typeface="Microsoft YaHei" pitchFamily="18" charset="0"/>
              </a:rPr>
              <a:t>"#-</a:t>
            </a:r>
            <a:r>
              <a:rPr lang="en-US" altLang="zh-CN" sz="1392" dirty="0" b="0" i="0" smtClean="0">
                <a:solidFill>
                  <a:srgbClr val="7e7e7e"/>
                </a:solidFill>
                <a:latin typeface="Calibri" pitchFamily="18" charset="0"/>
                <a:cs typeface="Calibri" pitchFamily="18" charset="0"/>
              </a:rPr>
              <a:t>B</a:t>
            </a:r>
            <a:r>
              <a:rPr lang="en-US" altLang="zh-CN" sz="1392" dirty="0" b="0" i="0" smtClean="0">
                <a:solidFill>
                  <a:srgbClr val="7e7e7e"/>
                </a:solidFill>
                <a:latin typeface="Microsoft YaHei" pitchFamily="18" charset="0"/>
                <a:cs typeface="Microsoft YaHei" pitchFamily="18" charset="0"/>
              </a:rPr>
              <a:t>"+</a:t>
            </a:r>
            <a:r>
              <a:rPr lang="en-US" altLang="zh-CN" sz="1392" dirty="0" b="0" i="0" smtClean="0">
                <a:solidFill>
                  <a:srgbClr val="7e7e7e"/>
                </a:solidFill>
                <a:latin typeface="Calibri" pitchFamily="18" charset="0"/>
                <a:cs typeface="Calibri" pitchFamily="18" charset="0"/>
              </a:rPr>
              <a:t>contextual </a:t>
            </a:r>
          </a:p>
          <a:p>
            <a:pPr marL="228600">
              <a:lnSpc>
                <a:spcPts val="1512"/>
              </a:lnSpc>
            </a:pPr>
            <a:r>
              <a:rPr lang="en-US" altLang="zh-CN" sz="1392" dirty="0" b="0" i="0" smtClean="0">
                <a:solidFill>
                  <a:srgbClr val="7e7e7e"/>
                </a:solidFill>
                <a:latin typeface="Calibri" pitchFamily="18" charset="0"/>
                <a:cs typeface="Calibri" pitchFamily="18" charset="0"/>
              </a:rPr>
              <a:t>anomalies</a:t>
            </a:r>
            <a:r>
              <a:rPr lang="en-US" altLang="zh-CN" sz="1392" dirty="0" b="0" i="0" smtClean="0">
                <a:solidFill>
                  <a:srgbClr val="7e7e7e"/>
                </a:solidFill>
                <a:latin typeface="Microsoft YaHei" pitchFamily="18" charset="0"/>
                <a:cs typeface="Microsoft YaHei" pitchFamily="18" charset="0"/>
              </a:rPr>
              <a:t>#-</a:t>
            </a:r>
          </a:p>
          <a:p>
            <a:pPr>
              <a:lnSpc>
                <a:spcPts val="2484"/>
              </a:lnSpc>
            </a:pPr>
            <a:r>
              <a:rPr lang="en-US" altLang="zh-CN" sz="1392" dirty="0" b="0" i="0" smtClean="0">
                <a:solidFill>
                  <a:srgbClr val="7e7e7e"/>
                </a:solidFill>
                <a:latin typeface="Arial" pitchFamily="18" charset="0"/>
                <a:cs typeface="Arial" pitchFamily="18" charset="0"/>
              </a:rPr>
              <a:t>•</a:t>
            </a:r>
            <a:r>
              <a:rPr lang="en-US" altLang="zh-CN" sz="1392" dirty="0" b="0" i="0" smtClean="0">
                <a:solidFill>
                  <a:srgbClr val="7e7e7e"/>
                </a:solidFill>
                <a:latin typeface="Microsoft YaHei" pitchFamily="18" charset="0"/>
                <a:cs typeface="Microsoft YaHei" pitchFamily="18" charset="0"/>
              </a:rPr>
              <a:t> (   </a:t>
            </a:r>
          </a:p>
          <a:p>
            <a:pPr>
              <a:lnSpc>
                <a:spcPts val="2550"/>
              </a:lnSpc>
            </a:pPr>
            <a:r>
              <a:rPr lang="en-US" altLang="zh-CN" sz="1392" dirty="0" b="0" i="0" smtClean="0">
                <a:solidFill>
                  <a:srgbClr val="7e7e7e"/>
                </a:solidFill>
                <a:latin typeface="Calibri" pitchFamily="18" charset="0"/>
                <a:cs typeface="Calibri" pitchFamily="18" charset="0"/>
              </a:rPr>
              <a:t>1.  Moving threshold model</a:t>
            </a:r>
          </a:p>
          <a:p>
            <a:pPr>
              <a:lnSpc>
                <a:spcPts val="2496"/>
              </a:lnSpc>
            </a:pPr>
            <a:r>
              <a:rPr lang="en-US" altLang="zh-CN" sz="1392" dirty="0" b="0" i="0" smtClean="0">
                <a:solidFill>
                  <a:srgbClr val="7e7e7e"/>
                </a:solidFill>
                <a:latin typeface="Calibri" pitchFamily="18" charset="0"/>
                <a:cs typeface="Calibri" pitchFamily="18" charset="0"/>
              </a:rPr>
              <a:t>2.  Time series model to de-trend </a:t>
            </a:r>
          </a:p>
        </p:txBody>
      </p:sp>
      <p:pic>
        <p:nvPicPr>
          <p:cNvPr id="1027" name="Picture 3" descr=""/>
          <p:cNvPicPr>
            <a:picLocks noChangeAspect="0" noChangeArrowheads="0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96133" y="1658550"/>
            <a:ext cx="3806830" cy="2327041"/>
          </a:xfrm>
          <a:prstGeom prst="rect">
            <a:avLst/>
          </a:prstGeom>
          <a:noFill/>
        </p:spPr>
      </p:pic>
      <p:sp>
        <p:nvSpPr>
          <p:cNvPr id="4" name="Freeform 3"/>
          <p:cNvSpPr/>
          <p:nvPr/>
        </p:nvSpPr>
        <p:spPr>
          <a:xfrm>
            <a:off x="5541065" y="2531994"/>
            <a:ext cx="3274944" cy="1"/>
          </a:xfrm>
          <a:custGeom>
            <a:avLst/>
            <a:gdLst>
              <a:gd name="connsiteX0" fmla="*/ 0 w 3274944"/>
              <a:gd name="connsiteY0" fmla="*/ 0 h 1"/>
              <a:gd name="connsiteX1" fmla="*/ 3274944 w 3274944"/>
              <a:gd name="connsiteY1" fmla="*/ 1 h 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274944" h="1">
                <a:moveTo>
                  <a:pt x="0" y="0"/>
                </a:moveTo>
                <a:lnTo>
                  <a:pt x="3274944" y="1"/>
                </a:lnTo>
              </a:path>
            </a:pathLst>
          </a:custGeom>
          <a:solidFill>
            <a:srgbClr val="ffffff">
              <a:alpha val="0"/>
            </a:srgbClr>
          </a:solidFill>
          <a:ln w="9525" cap="flat">
            <a:solidFill>
              <a:srgbClr val="ff0000">
                <a:alpha val="100000"/>
              </a:srgbClr>
            </a:solidFill>
            <a:prstDash val="dash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/>
          <p:cNvPicPr>
            <a:picLocks noChangeAspect="0" noChangeArrowheads="0"/>
          </p:cNvPicPr>
          <p:nvPr/>
        </p:nvPicPr>
        <p:blipFill>
          <a:blip r:embed="rId4">
            <a:alphaModFix amt="25000"/>
          </a:blip>
          <a:srcRect/>
          <a:stretch>
            <a:fillRect/>
          </a:stretch>
        </p:blipFill>
        <p:spPr bwMode="auto">
          <a:xfrm rot="18900000">
            <a:off x="2882892" y="2222498"/>
            <a:ext cx="3378216" cy="69850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"/>
          <p:cNvPicPr>
            <a:picLocks noChangeAspect="0" noChangeArrowheads="0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67200" y="4123944"/>
            <a:ext cx="637032" cy="896112"/>
          </a:xfrm>
          <a:prstGeom prst="rect">
            <a:avLst/>
          </a:prstGeom>
          <a:noFill/>
        </p:spPr>
      </p:pic>
      <p:sp>
        <p:nvSpPr>
          <p:cNvPr id="4" name="Freeform 3"/>
          <p:cNvSpPr/>
          <p:nvPr/>
        </p:nvSpPr>
        <p:spPr>
          <a:xfrm>
            <a:off x="2266123" y="1680174"/>
            <a:ext cx="1434901" cy="1157100"/>
          </a:xfrm>
          <a:custGeom>
            <a:avLst/>
            <a:gdLst>
              <a:gd name="connsiteX0" fmla="*/ 0 w 1434901"/>
              <a:gd name="connsiteY0" fmla="*/ 1157100 h 1157100"/>
              <a:gd name="connsiteX1" fmla="*/ 1434901 w 1434901"/>
              <a:gd name="connsiteY1" fmla="*/ 1157100 h 1157100"/>
              <a:gd name="connsiteX2" fmla="*/ 1434901 w 1434901"/>
              <a:gd name="connsiteY2" fmla="*/ 0 h 1157100"/>
              <a:gd name="connsiteX3" fmla="*/ 0 w 1434901"/>
              <a:gd name="connsiteY3" fmla="*/ 0 h 1157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434901" h="1157100">
                <a:moveTo>
                  <a:pt x="0" y="1157100"/>
                </a:moveTo>
                <a:lnTo>
                  <a:pt x="1434901" y="1157100"/>
                </a:lnTo>
                <a:lnTo>
                  <a:pt x="1434901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266123" y="1680174"/>
            <a:ext cx="1434900" cy="1157100"/>
          </a:xfrm>
          <a:custGeom>
            <a:avLst/>
            <a:gdLst>
              <a:gd name="connsiteX0" fmla="*/ 0 w 1434900"/>
              <a:gd name="connsiteY0" fmla="*/ 0 h 1157100"/>
              <a:gd name="connsiteX1" fmla="*/ 1434900 w 1434900"/>
              <a:gd name="connsiteY1" fmla="*/ 0 h 1157100"/>
              <a:gd name="connsiteX2" fmla="*/ 1434900 w 1434900"/>
              <a:gd name="connsiteY2" fmla="*/ 1157100 h 1157100"/>
              <a:gd name="connsiteX3" fmla="*/ 0 w 1434900"/>
              <a:gd name="connsiteY3" fmla="*/ 1157100 h 1157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434900" h="1157100">
                <a:moveTo>
                  <a:pt x="0" y="0"/>
                </a:moveTo>
                <a:lnTo>
                  <a:pt x="1434900" y="0"/>
                </a:lnTo>
                <a:lnTo>
                  <a:pt x="1434900" y="1157100"/>
                </a:lnTo>
                <a:lnTo>
                  <a:pt x="0" y="1157100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63500" cap="flat">
            <a:solidFill>
              <a:srgbClr val="ffc000">
                <a:alpha val="10000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347004" y="1820084"/>
            <a:ext cx="685800" cy="438600"/>
          </a:xfrm>
          <a:custGeom>
            <a:avLst/>
            <a:gdLst>
              <a:gd name="connsiteX0" fmla="*/ 0 w 685800"/>
              <a:gd name="connsiteY0" fmla="*/ 438600 h 438600"/>
              <a:gd name="connsiteX1" fmla="*/ 685800 w 685800"/>
              <a:gd name="connsiteY1" fmla="*/ 438600 h 438600"/>
              <a:gd name="connsiteX2" fmla="*/ 685800 w 685800"/>
              <a:gd name="connsiteY2" fmla="*/ 0 h 438600"/>
              <a:gd name="connsiteX3" fmla="*/ 0 w 685800"/>
              <a:gd name="connsiteY3" fmla="*/ 0 h 43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685800" h="438600">
                <a:moveTo>
                  <a:pt x="0" y="438600"/>
                </a:moveTo>
                <a:lnTo>
                  <a:pt x="685800" y="438600"/>
                </a:lnTo>
                <a:lnTo>
                  <a:pt x="6858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8064500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2726889" y="1856327"/>
            <a:ext cx="4490139" cy="63398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US" altLang="zh-CN" sz="2400" dirty="0" b="1" i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Anomaly Detection </a:t>
            </a:r>
          </a:p>
          <a:p>
            <a:pPr>
              <a:lnSpc>
                <a:spcPts val="2592"/>
              </a:lnSpc>
            </a:pPr>
            <a:r>
              <a:rPr lang="en-US" altLang="zh-CN" sz="2400" dirty="0" b="1" i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(</a:t>
            </a:r>
            <a:r>
              <a:rPr lang="en-US" altLang="zh-CN" sz="2400" dirty="0" b="1" i="0" smtClean="0">
                <a:solidFill>
                  <a:srgbClr val="000000"/>
                </a:solidFill>
                <a:latin typeface="MicrosoftYaHei" pitchFamily="18" charset="0"/>
                <a:cs typeface="MicrosoftYaHei" pitchFamily="18" charset="0"/>
              </a:rPr>
              <a:t/>
            </a:r>
            <a:r>
              <a:rPr lang="en-US" altLang="zh-CN" sz="1392" dirty="0" b="0" i="0" smtClean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                    </a:t>
            </a:r>
            <a:r>
              <a:rPr lang="en-US" altLang="zh-CN" sz="1392" dirty="0" b="0" i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Keda</a:t>
            </a:r>
          </a:p>
        </p:txBody>
      </p:sp>
      <p:pic>
        <p:nvPicPr>
          <p:cNvPr id="1027" name="Picture 3" descr=""/>
          <p:cNvPicPr>
            <a:picLocks noChangeAspect="0" noChangeArrowheads="0"/>
          </p:cNvPicPr>
          <p:nvPr/>
        </p:nvPicPr>
        <p:blipFill>
          <a:blip r:embed="rId3">
            <a:alphaModFix amt="25000"/>
          </a:blip>
          <a:srcRect/>
          <a:stretch>
            <a:fillRect/>
          </a:stretch>
        </p:blipFill>
        <p:spPr bwMode="auto">
          <a:xfrm rot="18900000">
            <a:off x="2882892" y="2222498"/>
            <a:ext cx="3378216" cy="69850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38002" y="4908933"/>
            <a:ext cx="1285240" cy="11582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12"/>
              </a:lnSpc>
            </a:pPr>
            <a:r>
              <a:rPr lang="en-US" altLang="zh-CN" sz="912" dirty="0" b="0" i="0" smtClean="0">
                <a:solidFill>
                  <a:srgbClr val="a4a4a4"/>
                </a:solidFill>
                <a:latin typeface="Microsoft YaHei" pitchFamily="18" charset="0"/>
                <a:cs typeface="Microsoft YaHei" pitchFamily="18" charset="0"/>
              </a:rPr>
              <a:t>$0'"( </a:t>
            </a:r>
          </a:p>
        </p:txBody>
      </p:sp>
      <p:pic>
        <p:nvPicPr>
          <p:cNvPr id="1027" name="Picture 3" descr=""/>
          <p:cNvPicPr>
            <a:picLocks noChangeAspect="0" noChangeArrowheads="0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67200" y="4123944"/>
            <a:ext cx="637032" cy="896112"/>
          </a:xfrm>
          <a:prstGeom prst="rect">
            <a:avLst/>
          </a:prstGeom>
          <a:noFill/>
        </p:spPr>
      </p:pic>
      <p:sp>
        <p:nvSpPr>
          <p:cNvPr id="4" name="Freeform 3"/>
          <p:cNvSpPr/>
          <p:nvPr/>
        </p:nvSpPr>
        <p:spPr>
          <a:xfrm>
            <a:off x="1719729" y="1664360"/>
            <a:ext cx="5728164" cy="1793323"/>
          </a:xfrm>
          <a:custGeom>
            <a:avLst/>
            <a:gdLst>
              <a:gd name="connsiteX0" fmla="*/ 0 w 5728164"/>
              <a:gd name="connsiteY0" fmla="*/ 0 h 1793323"/>
              <a:gd name="connsiteX1" fmla="*/ 5728164 w 5728164"/>
              <a:gd name="connsiteY1" fmla="*/ 0 h 1793323"/>
              <a:gd name="connsiteX2" fmla="*/ 5728164 w 5728164"/>
              <a:gd name="connsiteY2" fmla="*/ 1793323 h 1793323"/>
              <a:gd name="connsiteX3" fmla="*/ 0 w 5728164"/>
              <a:gd name="connsiteY3" fmla="*/ 1793323 h 17933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5728164" h="1793323">
                <a:moveTo>
                  <a:pt x="0" y="0"/>
                </a:moveTo>
                <a:lnTo>
                  <a:pt x="5728164" y="0"/>
                </a:lnTo>
                <a:lnTo>
                  <a:pt x="5728164" y="1793323"/>
                </a:lnTo>
                <a:lnTo>
                  <a:pt x="0" y="1793323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63500" cap="flat">
            <a:solidFill>
              <a:srgbClr val="ffc000">
                <a:alpha val="10000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151675" y="1584540"/>
            <a:ext cx="4944097" cy="1963580"/>
          </a:xfrm>
          <a:custGeom>
            <a:avLst/>
            <a:gdLst>
              <a:gd name="connsiteX0" fmla="*/ 0 w 4944097"/>
              <a:gd name="connsiteY0" fmla="*/ 1963580 h 1963580"/>
              <a:gd name="connsiteX1" fmla="*/ 4944097 w 4944097"/>
              <a:gd name="connsiteY1" fmla="*/ 1963580 h 1963580"/>
              <a:gd name="connsiteX2" fmla="*/ 4944097 w 4944097"/>
              <a:gd name="connsiteY2" fmla="*/ 0 h 1963580"/>
              <a:gd name="connsiteX3" fmla="*/ 0 w 4944097"/>
              <a:gd name="connsiteY3" fmla="*/ 0 h 19635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4944097" h="1963580">
                <a:moveTo>
                  <a:pt x="0" y="1963580"/>
                </a:moveTo>
                <a:lnTo>
                  <a:pt x="4944097" y="1963580"/>
                </a:lnTo>
                <a:lnTo>
                  <a:pt x="4944097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8064500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457037" y="1942849"/>
            <a:ext cx="6309846" cy="1200795"/>
          </a:xfrm>
          <a:custGeom>
            <a:avLst/>
            <a:gdLst>
              <a:gd name="connsiteX0" fmla="*/ 0 w 6309846"/>
              <a:gd name="connsiteY0" fmla="*/ 1200795 h 1200795"/>
              <a:gd name="connsiteX1" fmla="*/ 6309846 w 6309846"/>
              <a:gd name="connsiteY1" fmla="*/ 1200795 h 1200795"/>
              <a:gd name="connsiteX2" fmla="*/ 6309846 w 6309846"/>
              <a:gd name="connsiteY2" fmla="*/ 0 h 1200795"/>
              <a:gd name="connsiteX3" fmla="*/ 0 w 6309846"/>
              <a:gd name="connsiteY3" fmla="*/ 0 h 120079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6309846" h="1200795">
                <a:moveTo>
                  <a:pt x="0" y="1200795"/>
                </a:moveTo>
                <a:lnTo>
                  <a:pt x="6309846" y="1200795"/>
                </a:lnTo>
                <a:lnTo>
                  <a:pt x="6309846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8064500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3790950" y="876138"/>
            <a:ext cx="1695851" cy="34442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12"/>
              </a:lnSpc>
            </a:pPr>
            <a:r>
              <a:rPr lang="en-US" altLang="zh-CN" sz="2712" dirty="0" b="1" i="0" smtClean="0">
                <a:solidFill>
                  <a:srgbClr val="252525"/>
                </a:solidFill>
                <a:latin typeface="Arial" pitchFamily="18" charset="0"/>
                <a:cs typeface="Arial" pitchFamily="18" charset="0"/>
              </a:rPr>
              <a:t>About Me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082750" y="1944649"/>
            <a:ext cx="3281778" cy="72870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92"/>
              </a:lnSpc>
            </a:pPr>
            <a:r>
              <a:rPr lang="en-US" altLang="zh-CN" sz="1392" dirty="0" b="0" i="0" smtClean="0">
                <a:solidFill>
                  <a:srgbClr val="888888"/>
                </a:solidFill>
                <a:latin typeface="Arial" pitchFamily="18" charset="0"/>
                <a:cs typeface="Arial" pitchFamily="18" charset="0"/>
              </a:rPr>
              <a:t>●</a:t>
            </a:r>
            <a:r>
              <a:rPr lang="en-US" altLang="zh-CN" sz="1200" dirty="0" b="0" i="0" smtClean="0">
                <a:solidFill>
                  <a:srgbClr val="888888"/>
                </a:solidFill>
                <a:latin typeface="Microsoft YaHei" pitchFamily="18" charset="0"/>
                <a:cs typeface="Microsoft YaHei" pitchFamily="18" charset="0"/>
              </a:rPr>
              <a:t>  )%.+</a:t>
            </a:r>
            <a:r>
              <a:rPr lang="en-US" altLang="zh-CN" sz="1200" dirty="0" b="0" i="0" smtClean="0">
                <a:solidFill>
                  <a:srgbClr val="888888"/>
                </a:solidFill>
                <a:latin typeface="Calibri" pitchFamily="18" charset="0"/>
                <a:cs typeface="Calibri" pitchFamily="18" charset="0"/>
              </a:rPr>
              <a:t>Senior Data Scientist</a:t>
            </a:r>
          </a:p>
          <a:p>
            <a:pPr>
              <a:lnSpc>
                <a:spcPts val="2160"/>
              </a:lnSpc>
            </a:pPr>
            <a:r>
              <a:rPr lang="en-US" altLang="zh-CN" sz="1392" dirty="0" b="0" i="0" smtClean="0">
                <a:solidFill>
                  <a:srgbClr val="888888"/>
                </a:solidFill>
                <a:latin typeface="Arial" pitchFamily="18" charset="0"/>
                <a:cs typeface="Arial" pitchFamily="18" charset="0"/>
              </a:rPr>
              <a:t>●</a:t>
            </a:r>
            <a:r>
              <a:rPr lang="en-US" altLang="zh-CN" sz="1200" dirty="0" b="0" i="0" smtClean="0">
                <a:solidFill>
                  <a:srgbClr val="888888"/>
                </a:solidFill>
                <a:latin typeface="Microsoft YaHei" pitchFamily="18" charset="0"/>
                <a:cs typeface="Microsoft YaHei" pitchFamily="18" charset="0"/>
              </a:rPr>
              <a:t>   /*&amp;!</a:t>
            </a:r>
            <a:r>
              <a:rPr lang="en-US" altLang="zh-CN" sz="1200" dirty="0" b="0" i="0" smtClean="0">
                <a:solidFill>
                  <a:srgbClr val="888888"/>
                </a:solidFill>
                <a:latin typeface="Calibri" pitchFamily="18" charset="0"/>
                <a:cs typeface="Calibri" pitchFamily="18" charset="0"/>
              </a:rPr>
              <a:t>AWS</a:t>
            </a:r>
            <a:r>
              <a:rPr lang="en-US" altLang="zh-CN" sz="1200" dirty="0" b="0" i="0" smtClean="0">
                <a:solidFill>
                  <a:srgbClr val="888888"/>
                </a:solidFill>
                <a:latin typeface="Microsoft YaHei" pitchFamily="18" charset="0"/>
                <a:cs typeface="Microsoft YaHei" pitchFamily="18" charset="0"/>
              </a:rPr>
              <a:t/>
            </a:r>
          </a:p>
          <a:p>
            <a:pPr>
              <a:lnSpc>
                <a:spcPts val="2186"/>
              </a:lnSpc>
            </a:pPr>
            <a:r>
              <a:rPr lang="en-US" altLang="zh-CN" sz="1392" dirty="0" b="0" i="0" smtClean="0">
                <a:solidFill>
                  <a:srgbClr val="888888"/>
                </a:solidFill>
                <a:latin typeface="Arial" pitchFamily="18" charset="0"/>
                <a:cs typeface="Arial" pitchFamily="18" charset="0"/>
              </a:rPr>
              <a:t>●</a:t>
            </a:r>
            <a:r>
              <a:rPr lang="en-US" altLang="zh-CN" sz="1200" dirty="0" b="0" i="0" smtClean="0">
                <a:solidFill>
                  <a:srgbClr val="888888"/>
                </a:solidFill>
                <a:latin typeface="Microsoft YaHei" pitchFamily="18" charset="0"/>
                <a:cs typeface="Microsoft YaHei" pitchFamily="18" charset="0"/>
              </a:rPr>
              <a:t>     &amp;,#- </a:t>
            </a:r>
          </a:p>
        </p:txBody>
      </p:sp>
      <p:pic>
        <p:nvPicPr>
          <p:cNvPr id="1027" name="Picture 3" descr=""/>
          <p:cNvPicPr>
            <a:picLocks noChangeAspect="0" noChangeArrowheads="0"/>
          </p:cNvPicPr>
          <p:nvPr/>
        </p:nvPicPr>
        <p:blipFill>
          <a:blip r:embed="rId3">
            <a:alphaModFix amt="25000"/>
          </a:blip>
          <a:srcRect/>
          <a:stretch>
            <a:fillRect/>
          </a:stretch>
        </p:blipFill>
        <p:spPr bwMode="auto">
          <a:xfrm rot="18900000">
            <a:off x="2882892" y="2222498"/>
            <a:ext cx="3378216" cy="69850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084052" y="4908933"/>
            <a:ext cx="1169416" cy="11582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12"/>
              </a:lnSpc>
            </a:pPr>
            <a:r>
              <a:rPr lang="en-US" altLang="zh-CN" sz="912" dirty="0" b="0" i="0" smtClean="0">
                <a:solidFill>
                  <a:srgbClr val="a4a4a4"/>
                </a:solidFill>
                <a:latin typeface="Microsoft YaHei" pitchFamily="18" charset="0"/>
                <a:cs typeface="Microsoft YaHei" pitchFamily="18" charset="0"/>
              </a:rPr>
              <a:t>! </a:t>
            </a:r>
          </a:p>
        </p:txBody>
      </p:sp>
      <p:pic>
        <p:nvPicPr>
          <p:cNvPr id="1027" name="Picture 3" descr=""/>
          <p:cNvPicPr>
            <a:picLocks noChangeAspect="0" noChangeArrowheads="0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67200" y="4123944"/>
            <a:ext cx="637032" cy="896112"/>
          </a:xfrm>
          <a:prstGeom prst="rect">
            <a:avLst/>
          </a:prstGeom>
          <a:noFill/>
        </p:spPr>
      </p:pic>
      <p:sp>
        <p:nvSpPr>
          <p:cNvPr id="4" name="Freeform 3"/>
          <p:cNvSpPr/>
          <p:nvPr/>
        </p:nvSpPr>
        <p:spPr>
          <a:xfrm>
            <a:off x="1011927" y="559589"/>
            <a:ext cx="980700" cy="790801"/>
          </a:xfrm>
          <a:custGeom>
            <a:avLst/>
            <a:gdLst>
              <a:gd name="connsiteX0" fmla="*/ 0 w 980700"/>
              <a:gd name="connsiteY0" fmla="*/ 790801 h 790801"/>
              <a:gd name="connsiteX1" fmla="*/ 980700 w 980700"/>
              <a:gd name="connsiteY1" fmla="*/ 790801 h 790801"/>
              <a:gd name="connsiteX2" fmla="*/ 980700 w 980700"/>
              <a:gd name="connsiteY2" fmla="*/ 0 h 790801"/>
              <a:gd name="connsiteX3" fmla="*/ 0 w 980700"/>
              <a:gd name="connsiteY3" fmla="*/ 0 h 79080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980700" h="790801">
                <a:moveTo>
                  <a:pt x="0" y="790801"/>
                </a:moveTo>
                <a:lnTo>
                  <a:pt x="980700" y="790801"/>
                </a:lnTo>
                <a:lnTo>
                  <a:pt x="9807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11927" y="559589"/>
            <a:ext cx="980700" cy="790800"/>
          </a:xfrm>
          <a:custGeom>
            <a:avLst/>
            <a:gdLst>
              <a:gd name="connsiteX0" fmla="*/ 0 w 980700"/>
              <a:gd name="connsiteY0" fmla="*/ 0 h 790800"/>
              <a:gd name="connsiteX1" fmla="*/ 980700 w 980700"/>
              <a:gd name="connsiteY1" fmla="*/ 0 h 790800"/>
              <a:gd name="connsiteX2" fmla="*/ 980700 w 980700"/>
              <a:gd name="connsiteY2" fmla="*/ 790800 h 790800"/>
              <a:gd name="connsiteX3" fmla="*/ 0 w 980700"/>
              <a:gd name="connsiteY3" fmla="*/ 790800 h 790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980700" h="790800">
                <a:moveTo>
                  <a:pt x="0" y="0"/>
                </a:moveTo>
                <a:lnTo>
                  <a:pt x="980700" y="0"/>
                </a:lnTo>
                <a:lnTo>
                  <a:pt x="980700" y="790800"/>
                </a:lnTo>
                <a:lnTo>
                  <a:pt x="0" y="790800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63500" cap="flat">
            <a:solidFill>
              <a:srgbClr val="ffc000">
                <a:alpha val="10000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638694" y="699499"/>
            <a:ext cx="685800" cy="366601"/>
          </a:xfrm>
          <a:custGeom>
            <a:avLst/>
            <a:gdLst>
              <a:gd name="connsiteX0" fmla="*/ 0 w 685800"/>
              <a:gd name="connsiteY0" fmla="*/ 366601 h 366601"/>
              <a:gd name="connsiteX1" fmla="*/ 685800 w 685800"/>
              <a:gd name="connsiteY1" fmla="*/ 366601 h 366601"/>
              <a:gd name="connsiteX2" fmla="*/ 685800 w 685800"/>
              <a:gd name="connsiteY2" fmla="*/ 0 h 366601"/>
              <a:gd name="connsiteX3" fmla="*/ 0 w 685800"/>
              <a:gd name="connsiteY3" fmla="*/ 0 h 36660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685800" h="366601">
                <a:moveTo>
                  <a:pt x="0" y="366601"/>
                </a:moveTo>
                <a:lnTo>
                  <a:pt x="685800" y="366601"/>
                </a:lnTo>
                <a:lnTo>
                  <a:pt x="6858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8064500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422500" y="847024"/>
            <a:ext cx="3871496" cy="196471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12"/>
              </a:lnSpc>
            </a:pPr>
            <a:r>
              <a:rPr lang="en-US" altLang="zh-CN" sz="2712" dirty="0" b="1" i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Outline</a:t>
            </a:r>
          </a:p>
          <a:p>
            <a:pPr marL="801249">
              <a:lnSpc>
                <a:spcPts val="6861"/>
              </a:lnSpc>
            </a:pPr>
            <a:r>
              <a:rPr lang="en-US" altLang="zh-CN" sz="1392" dirty="0" b="0" i="0" smtClean="0">
                <a:solidFill>
                  <a:srgbClr val="888888"/>
                </a:solidFill>
                <a:latin typeface="Calibri" pitchFamily="18" charset="0"/>
                <a:cs typeface="Calibri" pitchFamily="18" charset="0"/>
              </a:rPr>
              <a:t>●</a:t>
            </a:r>
            <a:r>
              <a:rPr lang="en-US" altLang="zh-CN" sz="1200" dirty="0" b="0" i="0" smtClean="0">
                <a:solidFill>
                  <a:srgbClr val="888888"/>
                </a:solidFill>
                <a:latin typeface="Microsoft YaHei" pitchFamily="18" charset="0"/>
                <a:cs typeface="Microsoft YaHei" pitchFamily="18" charset="0"/>
              </a:rPr>
              <a:t>  </a:t>
            </a:r>
            <a:r>
              <a:rPr lang="en-US" altLang="zh-CN" sz="1200" dirty="0" b="0" i="0" smtClean="0">
                <a:solidFill>
                  <a:srgbClr val="888888"/>
                </a:solidFill>
                <a:latin typeface="Calibri" pitchFamily="18" charset="0"/>
                <a:cs typeface="Calibri" pitchFamily="18" charset="0"/>
              </a:rPr>
              <a:t>anomaly detection</a:t>
            </a:r>
            <a:r>
              <a:rPr lang="en-US" altLang="zh-CN" sz="1200" dirty="0" b="0" i="0" smtClean="0">
                <a:solidFill>
                  <a:srgbClr val="888888"/>
                </a:solidFill>
                <a:latin typeface="Microsoft YaHei" pitchFamily="18" charset="0"/>
                <a:cs typeface="Microsoft YaHei" pitchFamily="18" charset="0"/>
              </a:rPr>
              <a:t>   </a:t>
            </a:r>
          </a:p>
          <a:p>
            <a:pPr marL="801249">
              <a:lnSpc>
                <a:spcPts val="2948"/>
              </a:lnSpc>
            </a:pPr>
            <a:r>
              <a:rPr lang="en-US" altLang="zh-CN" sz="1392" dirty="0" b="0" i="0" smtClean="0">
                <a:solidFill>
                  <a:srgbClr val="888888"/>
                </a:solidFill>
                <a:latin typeface="Calibri" pitchFamily="18" charset="0"/>
                <a:cs typeface="Calibri" pitchFamily="18" charset="0"/>
              </a:rPr>
              <a:t>●</a:t>
            </a:r>
            <a:r>
              <a:rPr lang="en-US" altLang="zh-CN" sz="1200" dirty="0" b="0" i="0" smtClean="0">
                <a:solidFill>
                  <a:srgbClr val="888888"/>
                </a:solidFill>
                <a:latin typeface="Calibri" pitchFamily="18" charset="0"/>
                <a:cs typeface="Calibri" pitchFamily="18" charset="0"/>
              </a:rPr>
              <a:t>  Anomaly detection</a:t>
            </a:r>
            <a:r>
              <a:rPr lang="en-US" altLang="zh-CN" sz="1200" dirty="0" b="0" i="0" smtClean="0">
                <a:solidFill>
                  <a:srgbClr val="888888"/>
                </a:solidFill>
                <a:latin typeface="Microsoft YaHei" pitchFamily="18" charset="0"/>
                <a:cs typeface="Microsoft YaHei" pitchFamily="18" charset="0"/>
              </a:rPr>
              <a:t/>
            </a:r>
          </a:p>
          <a:p>
            <a:pPr marL="801249">
              <a:lnSpc>
                <a:spcPts val="2948"/>
              </a:lnSpc>
            </a:pPr>
            <a:r>
              <a:rPr lang="en-US" altLang="zh-CN" sz="1392" dirty="0" b="0" i="0" smtClean="0">
                <a:solidFill>
                  <a:srgbClr val="888888"/>
                </a:solidFill>
                <a:latin typeface="Calibri" pitchFamily="18" charset="0"/>
                <a:cs typeface="Calibri" pitchFamily="18" charset="0"/>
              </a:rPr>
              <a:t>●</a:t>
            </a:r>
            <a:r>
              <a:rPr lang="en-US" altLang="zh-CN" sz="1200" dirty="0" b="0" i="0" smtClean="0">
                <a:solidFill>
                  <a:srgbClr val="888888"/>
                </a:solidFill>
                <a:latin typeface="Microsoft YaHei" pitchFamily="18" charset="0"/>
                <a:cs typeface="Microsoft YaHei" pitchFamily="18" charset="0"/>
              </a:rPr>
              <a:t>      </a:t>
            </a:r>
          </a:p>
        </p:txBody>
      </p:sp>
      <p:pic>
        <p:nvPicPr>
          <p:cNvPr id="1027" name="Picture 3" descr=""/>
          <p:cNvPicPr>
            <a:picLocks noChangeAspect="0" noChangeArrowheads="0"/>
          </p:cNvPicPr>
          <p:nvPr/>
        </p:nvPicPr>
        <p:blipFill>
          <a:blip r:embed="rId3">
            <a:alphaModFix amt="25000"/>
          </a:blip>
          <a:srcRect/>
          <a:stretch>
            <a:fillRect/>
          </a:stretch>
        </p:blipFill>
        <p:spPr bwMode="auto">
          <a:xfrm rot="18900000">
            <a:off x="2882892" y="2222498"/>
            <a:ext cx="3378216" cy="69850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"/>
          <p:cNvPicPr>
            <a:picLocks noChangeAspect="0" noChangeArrowheads="0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67200" y="4123944"/>
            <a:ext cx="637032" cy="896112"/>
          </a:xfrm>
          <a:prstGeom prst="rect">
            <a:avLst/>
          </a:prstGeom>
          <a:noFill/>
        </p:spPr>
      </p:pic>
      <p:sp>
        <p:nvSpPr>
          <p:cNvPr id="4" name="Freeform 3"/>
          <p:cNvSpPr/>
          <p:nvPr/>
        </p:nvSpPr>
        <p:spPr>
          <a:xfrm>
            <a:off x="1011927" y="559589"/>
            <a:ext cx="980700" cy="790801"/>
          </a:xfrm>
          <a:custGeom>
            <a:avLst/>
            <a:gdLst>
              <a:gd name="connsiteX0" fmla="*/ 0 w 980700"/>
              <a:gd name="connsiteY0" fmla="*/ 790801 h 790801"/>
              <a:gd name="connsiteX1" fmla="*/ 980700 w 980700"/>
              <a:gd name="connsiteY1" fmla="*/ 790801 h 790801"/>
              <a:gd name="connsiteX2" fmla="*/ 980700 w 980700"/>
              <a:gd name="connsiteY2" fmla="*/ 0 h 790801"/>
              <a:gd name="connsiteX3" fmla="*/ 0 w 980700"/>
              <a:gd name="connsiteY3" fmla="*/ 0 h 79080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980700" h="790801">
                <a:moveTo>
                  <a:pt x="0" y="790801"/>
                </a:moveTo>
                <a:lnTo>
                  <a:pt x="980700" y="790801"/>
                </a:lnTo>
                <a:lnTo>
                  <a:pt x="9807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11927" y="559589"/>
            <a:ext cx="980700" cy="790800"/>
          </a:xfrm>
          <a:custGeom>
            <a:avLst/>
            <a:gdLst>
              <a:gd name="connsiteX0" fmla="*/ 0 w 980700"/>
              <a:gd name="connsiteY0" fmla="*/ 0 h 790800"/>
              <a:gd name="connsiteX1" fmla="*/ 980700 w 980700"/>
              <a:gd name="connsiteY1" fmla="*/ 0 h 790800"/>
              <a:gd name="connsiteX2" fmla="*/ 980700 w 980700"/>
              <a:gd name="connsiteY2" fmla="*/ 790800 h 790800"/>
              <a:gd name="connsiteX3" fmla="*/ 0 w 980700"/>
              <a:gd name="connsiteY3" fmla="*/ 790800 h 790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980700" h="790800">
                <a:moveTo>
                  <a:pt x="0" y="0"/>
                </a:moveTo>
                <a:lnTo>
                  <a:pt x="980700" y="0"/>
                </a:lnTo>
                <a:lnTo>
                  <a:pt x="980700" y="790800"/>
                </a:lnTo>
                <a:lnTo>
                  <a:pt x="0" y="790800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63500" cap="flat">
            <a:solidFill>
              <a:srgbClr val="ffc000">
                <a:alpha val="10000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638694" y="699499"/>
            <a:ext cx="685800" cy="366601"/>
          </a:xfrm>
          <a:custGeom>
            <a:avLst/>
            <a:gdLst>
              <a:gd name="connsiteX0" fmla="*/ 0 w 685800"/>
              <a:gd name="connsiteY0" fmla="*/ 366601 h 366601"/>
              <a:gd name="connsiteX1" fmla="*/ 685800 w 685800"/>
              <a:gd name="connsiteY1" fmla="*/ 366601 h 366601"/>
              <a:gd name="connsiteX2" fmla="*/ 685800 w 685800"/>
              <a:gd name="connsiteY2" fmla="*/ 0 h 366601"/>
              <a:gd name="connsiteX3" fmla="*/ 0 w 685800"/>
              <a:gd name="connsiteY3" fmla="*/ 0 h 36660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685800" h="366601">
                <a:moveTo>
                  <a:pt x="0" y="366601"/>
                </a:moveTo>
                <a:lnTo>
                  <a:pt x="685800" y="366601"/>
                </a:lnTo>
                <a:lnTo>
                  <a:pt x="6858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8064500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2460638" y="740397"/>
            <a:ext cx="2598904" cy="31699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96"/>
              </a:lnSpc>
            </a:pPr>
            <a:r>
              <a:rPr lang="en-US" altLang="zh-CN" sz="2496" dirty="0" b="1" i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anomaly detection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346300" y="1837991"/>
            <a:ext cx="4400601" cy="196823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</a:pPr>
            <a:r>
              <a:rPr lang="en-US" altLang="zh-CN" sz="1200" dirty="0" b="0" i="0" smtClean="0">
                <a:solidFill>
                  <a:srgbClr val="888888"/>
                </a:solidFill>
                <a:latin typeface="Calibri" pitchFamily="18" charset="0"/>
                <a:cs typeface="Calibri" pitchFamily="18" charset="0"/>
              </a:rPr>
              <a:t>“Anomaly detection refers to the problem of </a:t>
            </a:r>
            <a:r>
              <a:rPr lang="en-US" altLang="zh-CN" sz="1200" dirty="0" b="1" i="0" smtClean="0">
                <a:solidFill>
                  <a:srgbClr val="ff0000"/>
                </a:solidFill>
                <a:latin typeface="Calibri" pitchFamily="18" charset="0"/>
                <a:cs typeface="Calibri" pitchFamily="18" charset="0"/>
              </a:rPr>
              <a:t>finding patterns</a:t>
            </a:r>
            <a:r>
              <a:rPr lang="en-US" altLang="zh-CN" sz="1200" dirty="0" b="0" i="0" smtClean="0">
                <a:solidFill>
                  <a:srgbClr val="888888"/>
                </a:solidFill>
                <a:latin typeface="Calibri" pitchFamily="18" charset="0"/>
                <a:cs typeface="Calibri" pitchFamily="18" charset="0"/>
              </a:rPr>
              <a:t>in data </a:t>
            </a:r>
          </a:p>
          <a:p>
            <a:pPr>
              <a:lnSpc>
                <a:spcPts val="2160"/>
              </a:lnSpc>
            </a:pPr>
            <a:r>
              <a:rPr lang="en-US" altLang="zh-CN" sz="1200" dirty="0" b="0" i="0" smtClean="0">
                <a:solidFill>
                  <a:srgbClr val="888888"/>
                </a:solidFill>
                <a:latin typeface="Calibri" pitchFamily="18" charset="0"/>
                <a:cs typeface="Calibri" pitchFamily="18" charset="0"/>
              </a:rPr>
              <a:t>that do not conform to </a:t>
            </a:r>
            <a:r>
              <a:rPr lang="en-US" altLang="zh-CN" sz="1200" dirty="0" b="1" i="0" smtClean="0">
                <a:solidFill>
                  <a:srgbClr val="ff0000"/>
                </a:solidFill>
                <a:latin typeface="Calibri" pitchFamily="18" charset="0"/>
                <a:cs typeface="Calibri" pitchFamily="18" charset="0"/>
              </a:rPr>
              <a:t>expected</a:t>
            </a:r>
            <a:r>
              <a:rPr lang="en-US" altLang="zh-CN" sz="1200" dirty="0" b="0" i="0" smtClean="0">
                <a:solidFill>
                  <a:srgbClr val="888888"/>
                </a:solidFill>
                <a:latin typeface="Calibri" pitchFamily="18" charset="0"/>
                <a:cs typeface="Calibri" pitchFamily="18" charset="0"/>
              </a:rPr>
              <a:t>behavior.”(Chandola, etc. Anomaly </a:t>
            </a:r>
          </a:p>
          <a:p>
            <a:pPr>
              <a:lnSpc>
                <a:spcPts val="2160"/>
              </a:lnSpc>
            </a:pPr>
            <a:r>
              <a:rPr lang="en-US" altLang="zh-CN" sz="1200" dirty="0" b="0" i="1" smtClean="0">
                <a:solidFill>
                  <a:srgbClr val="888888"/>
                </a:solidFill>
                <a:latin typeface="Calibri" pitchFamily="18" charset="0"/>
                <a:cs typeface="Calibri" pitchFamily="18" charset="0"/>
              </a:rPr>
              <a:t>Detection: A Survey)</a:t>
            </a:r>
          </a:p>
          <a:p>
            <a:pPr>
              <a:lnSpc>
                <a:spcPts val="7098"/>
              </a:lnSpc>
            </a:pPr>
            <a:r>
              <a:rPr lang="en-US" altLang="zh-CN" sz="1608" dirty="0" b="0" i="0" smtClean="0">
                <a:solidFill>
                  <a:srgbClr val="888888"/>
                </a:solidFill>
                <a:latin typeface="Calibri" pitchFamily="18" charset="0"/>
                <a:cs typeface="Calibri" pitchFamily="18" charset="0"/>
              </a:rPr>
              <a:t>Finding patterns</a:t>
            </a:r>
            <a:r>
              <a:rPr lang="en-US" altLang="zh-CN" sz="1608" dirty="0" b="0" i="0" smtClean="0">
                <a:solidFill>
                  <a:srgbClr val="888888"/>
                </a:solidFill>
                <a:latin typeface="Microsoft YaHei" pitchFamily="18" charset="0"/>
                <a:cs typeface="Microsoft YaHei" pitchFamily="18" charset="0"/>
              </a:rPr>
              <a:t/>
            </a:r>
            <a:r>
              <a:rPr lang="en-US" altLang="zh-CN" sz="1608" dirty="0" b="0" i="0" smtClean="0">
                <a:solidFill>
                  <a:srgbClr val="888888"/>
                </a:solidFill>
                <a:latin typeface="Calibri" pitchFamily="18" charset="0"/>
                <a:cs typeface="Calibri" pitchFamily="18" charset="0"/>
              </a:rPr>
              <a:t>make expectation</a:t>
            </a:r>
            <a:r>
              <a:rPr lang="en-US" altLang="zh-CN" sz="1608" dirty="0" b="0" i="0" smtClean="0">
                <a:solidFill>
                  <a:srgbClr val="888888"/>
                </a:solidFill>
                <a:latin typeface="Microsoft YaHei" pitchFamily="18" charset="0"/>
                <a:cs typeface="Microsoft YaHei" pitchFamily="18" charset="0"/>
              </a:rPr>
              <a:t/>
            </a:r>
            <a:r>
              <a:rPr lang="en-US" altLang="zh-CN" sz="1608" dirty="0" b="0" i="0" smtClean="0">
                <a:solidFill>
                  <a:srgbClr val="888888"/>
                </a:solidFill>
                <a:latin typeface="Calibri" pitchFamily="18" charset="0"/>
                <a:cs typeface="Calibri" pitchFamily="18" charset="0"/>
              </a:rPr>
              <a:t>anomaly </a:t>
            </a:r>
          </a:p>
          <a:p>
            <a:pPr>
              <a:lnSpc>
                <a:spcPts val="2880"/>
              </a:lnSpc>
            </a:pPr>
            <a:r>
              <a:rPr lang="en-US" altLang="zh-CN" sz="1608" dirty="0" b="0" i="0" smtClean="0">
                <a:solidFill>
                  <a:srgbClr val="888888"/>
                </a:solidFill>
                <a:latin typeface="Calibri" pitchFamily="18" charset="0"/>
                <a:cs typeface="Calibri" pitchFamily="18" charset="0"/>
              </a:rPr>
              <a:t>detection</a:t>
            </a:r>
            <a:r>
              <a:rPr lang="en-US" altLang="zh-CN" sz="1608" dirty="0" b="0" i="0" smtClean="0">
                <a:solidFill>
                  <a:srgbClr val="888888"/>
                </a:solidFill>
                <a:latin typeface="Microsoft YaHei" pitchFamily="18" charset="0"/>
                <a:cs typeface="Microsoft YaHei" pitchFamily="18" charset="0"/>
              </a:rPr>
              <a:t>  </a:t>
            </a:r>
          </a:p>
        </p:txBody>
      </p:sp>
      <p:pic>
        <p:nvPicPr>
          <p:cNvPr id="1027" name="Picture 3" descr=""/>
          <p:cNvPicPr>
            <a:picLocks noChangeAspect="0" noChangeArrowheads="0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933321" y="1727046"/>
            <a:ext cx="3126196" cy="2457328"/>
          </a:xfrm>
          <a:prstGeom prst="rect">
            <a:avLst/>
          </a:prstGeom>
          <a:noFill/>
        </p:spPr>
      </p:pic>
      <p:pic>
        <p:nvPicPr>
          <p:cNvPr id="1027" name="Picture 3" descr=""/>
          <p:cNvPicPr>
            <a:picLocks noChangeAspect="0" noChangeArrowheads="0"/>
          </p:cNvPicPr>
          <p:nvPr/>
        </p:nvPicPr>
        <p:blipFill>
          <a:blip r:embed="rId4">
            <a:alphaModFix amt="25000"/>
          </a:blip>
          <a:srcRect/>
          <a:stretch>
            <a:fillRect/>
          </a:stretch>
        </p:blipFill>
        <p:spPr bwMode="auto">
          <a:xfrm rot="18900000">
            <a:off x="2882892" y="2222498"/>
            <a:ext cx="3378216" cy="69850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"/>
          <p:cNvPicPr>
            <a:picLocks noChangeAspect="0" noChangeArrowheads="0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67200" y="4123944"/>
            <a:ext cx="637032" cy="896112"/>
          </a:xfrm>
          <a:prstGeom prst="rect">
            <a:avLst/>
          </a:prstGeom>
          <a:noFill/>
        </p:spPr>
      </p:pic>
      <p:sp>
        <p:nvSpPr>
          <p:cNvPr id="4" name="Freeform 3"/>
          <p:cNvSpPr/>
          <p:nvPr/>
        </p:nvSpPr>
        <p:spPr>
          <a:xfrm>
            <a:off x="1011927" y="559589"/>
            <a:ext cx="980700" cy="790801"/>
          </a:xfrm>
          <a:custGeom>
            <a:avLst/>
            <a:gdLst>
              <a:gd name="connsiteX0" fmla="*/ 0 w 980700"/>
              <a:gd name="connsiteY0" fmla="*/ 790801 h 790801"/>
              <a:gd name="connsiteX1" fmla="*/ 980700 w 980700"/>
              <a:gd name="connsiteY1" fmla="*/ 790801 h 790801"/>
              <a:gd name="connsiteX2" fmla="*/ 980700 w 980700"/>
              <a:gd name="connsiteY2" fmla="*/ 0 h 790801"/>
              <a:gd name="connsiteX3" fmla="*/ 0 w 980700"/>
              <a:gd name="connsiteY3" fmla="*/ 0 h 79080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980700" h="790801">
                <a:moveTo>
                  <a:pt x="0" y="790801"/>
                </a:moveTo>
                <a:lnTo>
                  <a:pt x="980700" y="790801"/>
                </a:lnTo>
                <a:lnTo>
                  <a:pt x="9807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11927" y="559589"/>
            <a:ext cx="980700" cy="790800"/>
          </a:xfrm>
          <a:custGeom>
            <a:avLst/>
            <a:gdLst>
              <a:gd name="connsiteX0" fmla="*/ 0 w 980700"/>
              <a:gd name="connsiteY0" fmla="*/ 0 h 790800"/>
              <a:gd name="connsiteX1" fmla="*/ 980700 w 980700"/>
              <a:gd name="connsiteY1" fmla="*/ 0 h 790800"/>
              <a:gd name="connsiteX2" fmla="*/ 980700 w 980700"/>
              <a:gd name="connsiteY2" fmla="*/ 790800 h 790800"/>
              <a:gd name="connsiteX3" fmla="*/ 0 w 980700"/>
              <a:gd name="connsiteY3" fmla="*/ 790800 h 790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980700" h="790800">
                <a:moveTo>
                  <a:pt x="0" y="0"/>
                </a:moveTo>
                <a:lnTo>
                  <a:pt x="980700" y="0"/>
                </a:lnTo>
                <a:lnTo>
                  <a:pt x="980700" y="790800"/>
                </a:lnTo>
                <a:lnTo>
                  <a:pt x="0" y="790800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63500" cap="flat">
            <a:solidFill>
              <a:srgbClr val="ffc000">
                <a:alpha val="10000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638694" y="699499"/>
            <a:ext cx="685800" cy="366601"/>
          </a:xfrm>
          <a:custGeom>
            <a:avLst/>
            <a:gdLst>
              <a:gd name="connsiteX0" fmla="*/ 0 w 685800"/>
              <a:gd name="connsiteY0" fmla="*/ 366601 h 366601"/>
              <a:gd name="connsiteX1" fmla="*/ 685800 w 685800"/>
              <a:gd name="connsiteY1" fmla="*/ 366601 h 366601"/>
              <a:gd name="connsiteX2" fmla="*/ 685800 w 685800"/>
              <a:gd name="connsiteY2" fmla="*/ 0 h 366601"/>
              <a:gd name="connsiteX3" fmla="*/ 0 w 685800"/>
              <a:gd name="connsiteY3" fmla="*/ 0 h 36660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685800" h="366601">
                <a:moveTo>
                  <a:pt x="0" y="366601"/>
                </a:moveTo>
                <a:lnTo>
                  <a:pt x="685800" y="366601"/>
                </a:lnTo>
                <a:lnTo>
                  <a:pt x="6858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8064500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508138" y="740397"/>
            <a:ext cx="3585383" cy="31699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96"/>
              </a:lnSpc>
            </a:pPr>
            <a:r>
              <a:rPr lang="en-US" altLang="zh-CN" sz="2496" dirty="0" b="1" i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Anomaly detection</a:t>
            </a:r>
            <a:r>
              <a:rPr lang="en-US" altLang="zh-CN" sz="2496" dirty="0" b="1" i="0" smtClean="0">
                <a:solidFill>
                  <a:srgbClr val="000000"/>
                </a:solidFill>
                <a:latin typeface="MicrosoftYaHei" pitchFamily="18" charset="0"/>
                <a:cs typeface="MicrosoftYaHei" pitchFamily="18" charset="0"/>
              </a:rPr>
              <a:t/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346300" y="1847113"/>
            <a:ext cx="1516345" cy="17678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92"/>
              </a:lnSpc>
            </a:pPr>
            <a:r>
              <a:rPr lang="en-US" altLang="zh-CN" sz="1392" dirty="0" b="0" i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•</a:t>
            </a:r>
            <a:r>
              <a:rPr lang="en-US" altLang="zh-CN" sz="1392" dirty="0" b="0" i="0" smtClean="0">
                <a:solidFill>
                  <a:srgbClr val="888888"/>
                </a:solidFill>
                <a:latin typeface="Calibri" pitchFamily="18" charset="0"/>
                <a:cs typeface="Calibri" pitchFamily="18" charset="0"/>
              </a:rPr>
              <a:t> Point anomalies: </a:t>
            </a:r>
          </a:p>
        </p:txBody>
      </p:sp>
      <p:sp>
        <p:nvSpPr>
          <p:cNvPr id="4" name="Freeform 3"/>
          <p:cNvSpPr/>
          <p:nvPr/>
        </p:nvSpPr>
        <p:spPr>
          <a:xfrm>
            <a:off x="1516988" y="2012103"/>
            <a:ext cx="1210056" cy="12192"/>
          </a:xfrm>
          <a:custGeom>
            <a:avLst/>
            <a:gdLst>
              <a:gd name="connsiteX0" fmla="*/ 0 w 1210056"/>
              <a:gd name="connsiteY0" fmla="*/ 12192 h 12192"/>
              <a:gd name="connsiteX1" fmla="*/ 1210056 w 1210056"/>
              <a:gd name="connsiteY1" fmla="*/ 12192 h 12192"/>
              <a:gd name="connsiteX2" fmla="*/ 1210056 w 1210056"/>
              <a:gd name="connsiteY2" fmla="*/ 0 h 12192"/>
              <a:gd name="connsiteX3" fmla="*/ 0 w 1210056"/>
              <a:gd name="connsiteY3" fmla="*/ 0 h 121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210056" h="12192">
                <a:moveTo>
                  <a:pt x="0" y="12192"/>
                </a:moveTo>
                <a:lnTo>
                  <a:pt x="1210056" y="12192"/>
                </a:lnTo>
                <a:lnTo>
                  <a:pt x="1210056" y="0"/>
                </a:lnTo>
                <a:lnTo>
                  <a:pt x="0" y="0"/>
                </a:lnTo>
                <a:close/>
              </a:path>
            </a:pathLst>
          </a:custGeom>
          <a:solidFill>
            <a:srgbClr val="888888">
              <a:alpha val="100000"/>
            </a:srgbClr>
          </a:solidFill>
          <a:ln w="8064500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346300" y="2153426"/>
            <a:ext cx="5919267" cy="100425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</a:pPr>
            <a:r>
              <a:rPr lang="en-US" altLang="zh-CN" sz="1200" dirty="0" b="0" i="0" smtClean="0">
                <a:solidFill>
                  <a:srgbClr val="000000"/>
                </a:solidFill>
                <a:latin typeface="Wingdings" pitchFamily="18" charset="0"/>
                <a:cs typeface="Wingdings" pitchFamily="18" charset="0"/>
              </a:rPr>
              <a:t>ü</a:t>
            </a:r>
            <a:r>
              <a:rPr lang="en-US" altLang="zh-CN" sz="1200" dirty="0" b="0" i="0" smtClean="0">
                <a:solidFill>
                  <a:srgbClr val="888888"/>
                </a:solidFill>
                <a:latin typeface="Calibri" pitchFamily="18" charset="0"/>
                <a:cs typeface="Calibri" pitchFamily="18" charset="0"/>
              </a:rPr>
              <a:t>An individual data instance can be considered as anomalous with respect to the rest of data</a:t>
            </a:r>
          </a:p>
          <a:p>
            <a:pPr>
              <a:lnSpc>
                <a:spcPts val="2124"/>
              </a:lnSpc>
            </a:pPr>
            <a:r>
              <a:rPr lang="en-US" altLang="zh-CN" sz="1200" dirty="0" b="0" i="0" smtClean="0">
                <a:solidFill>
                  <a:srgbClr val="000000"/>
                </a:solidFill>
                <a:latin typeface="Wingdings" pitchFamily="18" charset="0"/>
                <a:cs typeface="Wingdings" pitchFamily="18" charset="0"/>
              </a:rPr>
              <a:t>ü</a:t>
            </a:r>
            <a:r>
              <a:rPr lang="en-US" altLang="zh-CN" sz="1200" dirty="0" b="0" i="0" smtClean="0">
                <a:solidFill>
                  <a:srgbClr val="888888"/>
                </a:solidFill>
                <a:latin typeface="Calibri" pitchFamily="18" charset="0"/>
                <a:cs typeface="Calibri" pitchFamily="18" charset="0"/>
              </a:rPr>
              <a:t>Most use cases are in this category</a:t>
            </a:r>
          </a:p>
          <a:p>
            <a:pPr>
              <a:lnSpc>
                <a:spcPts val="4584"/>
              </a:lnSpc>
            </a:pPr>
            <a:r>
              <a:rPr lang="en-US" altLang="zh-CN" sz="1392" dirty="0" b="0" i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•</a:t>
            </a:r>
            <a:r>
              <a:rPr lang="en-US" altLang="zh-CN" sz="1392" dirty="0" b="0" i="0" smtClean="0">
                <a:solidFill>
                  <a:srgbClr val="888888"/>
                </a:solidFill>
                <a:latin typeface="Calibri" pitchFamily="18" charset="0"/>
                <a:cs typeface="Calibri" pitchFamily="18" charset="0"/>
              </a:rPr>
              <a:t> Contextual anomalies</a:t>
            </a:r>
          </a:p>
        </p:txBody>
      </p:sp>
      <p:sp>
        <p:nvSpPr>
          <p:cNvPr id="4" name="Freeform 3"/>
          <p:cNvSpPr/>
          <p:nvPr/>
        </p:nvSpPr>
        <p:spPr>
          <a:xfrm>
            <a:off x="1516988" y="3155103"/>
            <a:ext cx="1572768" cy="12192"/>
          </a:xfrm>
          <a:custGeom>
            <a:avLst/>
            <a:gdLst>
              <a:gd name="connsiteX0" fmla="*/ 0 w 1572768"/>
              <a:gd name="connsiteY0" fmla="*/ 12192 h 12192"/>
              <a:gd name="connsiteX1" fmla="*/ 1572768 w 1572768"/>
              <a:gd name="connsiteY1" fmla="*/ 12192 h 12192"/>
              <a:gd name="connsiteX2" fmla="*/ 1572768 w 1572768"/>
              <a:gd name="connsiteY2" fmla="*/ 0 h 12192"/>
              <a:gd name="connsiteX3" fmla="*/ 0 w 1572768"/>
              <a:gd name="connsiteY3" fmla="*/ 0 h 121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572768" h="12192">
                <a:moveTo>
                  <a:pt x="0" y="12192"/>
                </a:moveTo>
                <a:lnTo>
                  <a:pt x="1572768" y="12192"/>
                </a:lnTo>
                <a:lnTo>
                  <a:pt x="1572768" y="0"/>
                </a:lnTo>
                <a:lnTo>
                  <a:pt x="0" y="0"/>
                </a:lnTo>
                <a:close/>
              </a:path>
            </a:pathLst>
          </a:custGeom>
          <a:solidFill>
            <a:srgbClr val="888888">
              <a:alpha val="100000"/>
            </a:srgbClr>
          </a:solidFill>
          <a:ln w="8064500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346300" y="3296426"/>
            <a:ext cx="6583273" cy="69643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</a:pPr>
            <a:r>
              <a:rPr lang="en-US" altLang="zh-CN" sz="1200" dirty="0" b="0" i="0" smtClean="0">
                <a:solidFill>
                  <a:srgbClr val="000000"/>
                </a:solidFill>
                <a:latin typeface="Wingdings" pitchFamily="18" charset="0"/>
                <a:cs typeface="Wingdings" pitchFamily="18" charset="0"/>
              </a:rPr>
              <a:t>ü</a:t>
            </a:r>
            <a:r>
              <a:rPr lang="en-US" altLang="zh-CN" sz="1200" dirty="0" b="0" i="0" smtClean="0">
                <a:solidFill>
                  <a:srgbClr val="888888"/>
                </a:solidFill>
                <a:latin typeface="Calibri" pitchFamily="18" charset="0"/>
                <a:cs typeface="Calibri" pitchFamily="18" charset="0"/>
              </a:rPr>
              <a:t>A data instance is anomalous in a specific context (but not otherwise)</a:t>
            </a:r>
          </a:p>
          <a:p>
            <a:pPr>
              <a:lnSpc>
                <a:spcPts val="2124"/>
              </a:lnSpc>
            </a:pPr>
            <a:r>
              <a:rPr lang="en-US" altLang="zh-CN" sz="1200" dirty="0" b="0" i="0" smtClean="0">
                <a:solidFill>
                  <a:srgbClr val="000000"/>
                </a:solidFill>
                <a:latin typeface="Wingdings" pitchFamily="18" charset="0"/>
                <a:cs typeface="Wingdings" pitchFamily="18" charset="0"/>
              </a:rPr>
              <a:t>ü</a:t>
            </a:r>
            <a:r>
              <a:rPr lang="en-US" altLang="zh-CN" sz="1200" dirty="0" b="0" i="0" smtClean="0">
                <a:solidFill>
                  <a:srgbClr val="888888"/>
                </a:solidFill>
                <a:latin typeface="Calibri" pitchFamily="18" charset="0"/>
                <a:cs typeface="Calibri" pitchFamily="18" charset="0"/>
              </a:rPr>
              <a:t>A data instance might be a contextual anomaly in a given context, but an identical data instance could </a:t>
            </a:r>
          </a:p>
          <a:p>
            <a:pPr marL="171450">
              <a:lnSpc>
                <a:spcPts val="2160"/>
              </a:lnSpc>
            </a:pPr>
            <a:r>
              <a:rPr lang="en-US" altLang="zh-CN" sz="1200" dirty="0" b="0" i="0" smtClean="0">
                <a:solidFill>
                  <a:srgbClr val="888888"/>
                </a:solidFill>
                <a:latin typeface="Calibri" pitchFamily="18" charset="0"/>
                <a:cs typeface="Calibri" pitchFamily="18" charset="0"/>
              </a:rPr>
              <a:t>be considered normal in a different context</a:t>
            </a:r>
          </a:p>
        </p:txBody>
      </p:sp>
      <p:pic>
        <p:nvPicPr>
          <p:cNvPr id="1027" name="Picture 3" descr=""/>
          <p:cNvPicPr>
            <a:picLocks noChangeAspect="0" noChangeArrowheads="0"/>
          </p:cNvPicPr>
          <p:nvPr/>
        </p:nvPicPr>
        <p:blipFill>
          <a:blip r:embed="rId3">
            <a:alphaModFix amt="25000"/>
          </a:blip>
          <a:srcRect/>
          <a:stretch>
            <a:fillRect/>
          </a:stretch>
        </p:blipFill>
        <p:spPr bwMode="auto">
          <a:xfrm rot="18900000">
            <a:off x="2882892" y="2222498"/>
            <a:ext cx="3378216" cy="69850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"/>
          <p:cNvPicPr>
            <a:picLocks noChangeAspect="0" noChangeArrowheads="0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67200" y="4123944"/>
            <a:ext cx="637032" cy="896112"/>
          </a:xfrm>
          <a:prstGeom prst="rect">
            <a:avLst/>
          </a:prstGeom>
          <a:noFill/>
        </p:spPr>
      </p:pic>
      <p:sp>
        <p:nvSpPr>
          <p:cNvPr id="4" name="Freeform 3"/>
          <p:cNvSpPr/>
          <p:nvPr/>
        </p:nvSpPr>
        <p:spPr>
          <a:xfrm>
            <a:off x="1011927" y="559589"/>
            <a:ext cx="980700" cy="790801"/>
          </a:xfrm>
          <a:custGeom>
            <a:avLst/>
            <a:gdLst>
              <a:gd name="connsiteX0" fmla="*/ 0 w 980700"/>
              <a:gd name="connsiteY0" fmla="*/ 790801 h 790801"/>
              <a:gd name="connsiteX1" fmla="*/ 980700 w 980700"/>
              <a:gd name="connsiteY1" fmla="*/ 790801 h 790801"/>
              <a:gd name="connsiteX2" fmla="*/ 980700 w 980700"/>
              <a:gd name="connsiteY2" fmla="*/ 0 h 790801"/>
              <a:gd name="connsiteX3" fmla="*/ 0 w 980700"/>
              <a:gd name="connsiteY3" fmla="*/ 0 h 79080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980700" h="790801">
                <a:moveTo>
                  <a:pt x="0" y="790801"/>
                </a:moveTo>
                <a:lnTo>
                  <a:pt x="980700" y="790801"/>
                </a:lnTo>
                <a:lnTo>
                  <a:pt x="9807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11927" y="559589"/>
            <a:ext cx="980700" cy="790800"/>
          </a:xfrm>
          <a:custGeom>
            <a:avLst/>
            <a:gdLst>
              <a:gd name="connsiteX0" fmla="*/ 0 w 980700"/>
              <a:gd name="connsiteY0" fmla="*/ 0 h 790800"/>
              <a:gd name="connsiteX1" fmla="*/ 980700 w 980700"/>
              <a:gd name="connsiteY1" fmla="*/ 0 h 790800"/>
              <a:gd name="connsiteX2" fmla="*/ 980700 w 980700"/>
              <a:gd name="connsiteY2" fmla="*/ 790800 h 790800"/>
              <a:gd name="connsiteX3" fmla="*/ 0 w 980700"/>
              <a:gd name="connsiteY3" fmla="*/ 790800 h 790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980700" h="790800">
                <a:moveTo>
                  <a:pt x="0" y="0"/>
                </a:moveTo>
                <a:lnTo>
                  <a:pt x="980700" y="0"/>
                </a:lnTo>
                <a:lnTo>
                  <a:pt x="980700" y="790800"/>
                </a:lnTo>
                <a:lnTo>
                  <a:pt x="0" y="790800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63500" cap="flat">
            <a:solidFill>
              <a:srgbClr val="ffc000">
                <a:alpha val="10000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638694" y="699499"/>
            <a:ext cx="685800" cy="366601"/>
          </a:xfrm>
          <a:custGeom>
            <a:avLst/>
            <a:gdLst>
              <a:gd name="connsiteX0" fmla="*/ 0 w 685800"/>
              <a:gd name="connsiteY0" fmla="*/ 366601 h 366601"/>
              <a:gd name="connsiteX1" fmla="*/ 685800 w 685800"/>
              <a:gd name="connsiteY1" fmla="*/ 366601 h 366601"/>
              <a:gd name="connsiteX2" fmla="*/ 685800 w 685800"/>
              <a:gd name="connsiteY2" fmla="*/ 0 h 366601"/>
              <a:gd name="connsiteX3" fmla="*/ 0 w 685800"/>
              <a:gd name="connsiteY3" fmla="*/ 0 h 36660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685800" h="366601">
                <a:moveTo>
                  <a:pt x="0" y="366601"/>
                </a:moveTo>
                <a:lnTo>
                  <a:pt x="685800" y="366601"/>
                </a:lnTo>
                <a:lnTo>
                  <a:pt x="6858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8064500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508138" y="740397"/>
            <a:ext cx="4777907" cy="31699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96"/>
              </a:lnSpc>
            </a:pPr>
            <a:r>
              <a:rPr lang="en-US" altLang="zh-CN" sz="2496" dirty="0" b="1" i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Anomaly detection</a:t>
            </a:r>
            <a:r>
              <a:rPr lang="en-US" altLang="zh-CN" sz="2496" dirty="0" b="1" i="0" smtClean="0">
                <a:solidFill>
                  <a:srgbClr val="000000"/>
                </a:solidFill>
                <a:latin typeface="MicrosoftYaHei" pitchFamily="18" charset="0"/>
                <a:cs typeface="MicrosoftYaHei" pitchFamily="18" charset="0"/>
              </a:rPr>
              <a:t/>
            </a:r>
            <a:r>
              <a:rPr lang="en-US" altLang="zh-CN" sz="2496" dirty="0" b="1" i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IT</a:t>
            </a:r>
            <a:r>
              <a:rPr lang="en-US" altLang="zh-CN" sz="2496" dirty="0" b="1" i="0" smtClean="0">
                <a:solidFill>
                  <a:srgbClr val="000000"/>
                </a:solidFill>
                <a:latin typeface="MicrosoftYaHei" pitchFamily="18" charset="0"/>
                <a:cs typeface="MicrosoftYaHei" pitchFamily="18" charset="0"/>
              </a:rPr>
              <a:t/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346300" y="1847113"/>
            <a:ext cx="2179462" cy="49142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92"/>
              </a:lnSpc>
            </a:pPr>
            <a:r>
              <a:rPr lang="en-US" altLang="zh-CN" sz="1392" dirty="0" b="0" i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•</a:t>
            </a:r>
            <a:r>
              <a:rPr lang="en-US" altLang="zh-CN" sz="1392" dirty="0" b="0" i="0" smtClean="0">
                <a:solidFill>
                  <a:srgbClr val="888888"/>
                </a:solidFill>
                <a:latin typeface="Calibri" pitchFamily="18" charset="0"/>
                <a:cs typeface="Calibri" pitchFamily="18" charset="0"/>
              </a:rPr>
              <a:t> Product health monitoring</a:t>
            </a:r>
          </a:p>
          <a:p>
            <a:pPr>
              <a:lnSpc>
                <a:spcPts val="2478"/>
              </a:lnSpc>
            </a:pPr>
            <a:r>
              <a:rPr lang="en-US" altLang="zh-CN" sz="1392" dirty="0" b="0" i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•</a:t>
            </a:r>
            <a:r>
              <a:rPr lang="en-US" altLang="zh-CN" sz="1392" dirty="0" b="0" i="0" smtClean="0">
                <a:solidFill>
                  <a:srgbClr val="888888"/>
                </a:solidFill>
                <a:latin typeface="Calibri" pitchFamily="18" charset="0"/>
                <a:cs typeface="Calibri" pitchFamily="18" charset="0"/>
              </a:rPr>
              <a:t> Fraud detection</a:t>
            </a:r>
          </a:p>
        </p:txBody>
      </p:sp>
      <p:pic>
        <p:nvPicPr>
          <p:cNvPr id="1027" name="Picture 3" descr=""/>
          <p:cNvPicPr>
            <a:picLocks noChangeAspect="0" noChangeArrowheads="0"/>
          </p:cNvPicPr>
          <p:nvPr/>
        </p:nvPicPr>
        <p:blipFill>
          <a:blip r:embed="rId3">
            <a:alphaModFix amt="25000"/>
          </a:blip>
          <a:srcRect/>
          <a:stretch>
            <a:fillRect/>
          </a:stretch>
        </p:blipFill>
        <p:spPr bwMode="auto">
          <a:xfrm rot="18900000">
            <a:off x="2882892" y="2222498"/>
            <a:ext cx="3378216" cy="69850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"/>
          <p:cNvPicPr>
            <a:picLocks noChangeAspect="0" noChangeArrowheads="0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67200" y="4123944"/>
            <a:ext cx="637032" cy="896112"/>
          </a:xfrm>
          <a:prstGeom prst="rect">
            <a:avLst/>
          </a:prstGeom>
          <a:noFill/>
        </p:spPr>
      </p:pic>
      <p:sp>
        <p:nvSpPr>
          <p:cNvPr id="4" name="Freeform 3"/>
          <p:cNvSpPr/>
          <p:nvPr/>
        </p:nvSpPr>
        <p:spPr>
          <a:xfrm>
            <a:off x="1011927" y="559589"/>
            <a:ext cx="980700" cy="790801"/>
          </a:xfrm>
          <a:custGeom>
            <a:avLst/>
            <a:gdLst>
              <a:gd name="connsiteX0" fmla="*/ 0 w 980700"/>
              <a:gd name="connsiteY0" fmla="*/ 790801 h 790801"/>
              <a:gd name="connsiteX1" fmla="*/ 980700 w 980700"/>
              <a:gd name="connsiteY1" fmla="*/ 790801 h 790801"/>
              <a:gd name="connsiteX2" fmla="*/ 980700 w 980700"/>
              <a:gd name="connsiteY2" fmla="*/ 0 h 790801"/>
              <a:gd name="connsiteX3" fmla="*/ 0 w 980700"/>
              <a:gd name="connsiteY3" fmla="*/ 0 h 79080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980700" h="790801">
                <a:moveTo>
                  <a:pt x="0" y="790801"/>
                </a:moveTo>
                <a:lnTo>
                  <a:pt x="980700" y="790801"/>
                </a:lnTo>
                <a:lnTo>
                  <a:pt x="9807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11927" y="559589"/>
            <a:ext cx="980700" cy="790800"/>
          </a:xfrm>
          <a:custGeom>
            <a:avLst/>
            <a:gdLst>
              <a:gd name="connsiteX0" fmla="*/ 0 w 980700"/>
              <a:gd name="connsiteY0" fmla="*/ 0 h 790800"/>
              <a:gd name="connsiteX1" fmla="*/ 980700 w 980700"/>
              <a:gd name="connsiteY1" fmla="*/ 0 h 790800"/>
              <a:gd name="connsiteX2" fmla="*/ 980700 w 980700"/>
              <a:gd name="connsiteY2" fmla="*/ 790800 h 790800"/>
              <a:gd name="connsiteX3" fmla="*/ 0 w 980700"/>
              <a:gd name="connsiteY3" fmla="*/ 790800 h 790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980700" h="790800">
                <a:moveTo>
                  <a:pt x="0" y="0"/>
                </a:moveTo>
                <a:lnTo>
                  <a:pt x="980700" y="0"/>
                </a:lnTo>
                <a:lnTo>
                  <a:pt x="980700" y="790800"/>
                </a:lnTo>
                <a:lnTo>
                  <a:pt x="0" y="790800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63500" cap="flat">
            <a:solidFill>
              <a:srgbClr val="ffc000">
                <a:alpha val="10000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638694" y="699499"/>
            <a:ext cx="685800" cy="366601"/>
          </a:xfrm>
          <a:custGeom>
            <a:avLst/>
            <a:gdLst>
              <a:gd name="connsiteX0" fmla="*/ 0 w 685800"/>
              <a:gd name="connsiteY0" fmla="*/ 366601 h 366601"/>
              <a:gd name="connsiteX1" fmla="*/ 685800 w 685800"/>
              <a:gd name="connsiteY1" fmla="*/ 366601 h 366601"/>
              <a:gd name="connsiteX2" fmla="*/ 685800 w 685800"/>
              <a:gd name="connsiteY2" fmla="*/ 0 h 366601"/>
              <a:gd name="connsiteX3" fmla="*/ 0 w 685800"/>
              <a:gd name="connsiteY3" fmla="*/ 0 h 36660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685800" h="366601">
                <a:moveTo>
                  <a:pt x="0" y="366601"/>
                </a:moveTo>
                <a:lnTo>
                  <a:pt x="685800" y="366601"/>
                </a:lnTo>
                <a:lnTo>
                  <a:pt x="6858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8064500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508138" y="740397"/>
            <a:ext cx="4219367" cy="31699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96"/>
              </a:lnSpc>
            </a:pPr>
            <a:r>
              <a:rPr lang="en-US" altLang="zh-CN" sz="2496" dirty="0" b="1" i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Anomaly detection</a:t>
            </a:r>
            <a:r>
              <a:rPr lang="en-US" altLang="zh-CN" sz="2496" dirty="0" b="1" i="0" smtClean="0">
                <a:solidFill>
                  <a:srgbClr val="000000"/>
                </a:solidFill>
                <a:latin typeface="MicrosoftYaHei" pitchFamily="18" charset="0"/>
                <a:cs typeface="MicrosoftYaHei" pitchFamily="18" charset="0"/>
              </a:rPr>
              <a:t/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346300" y="1876703"/>
            <a:ext cx="2690405" cy="179564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8"/>
              </a:lnSpc>
            </a:pPr>
            <a:r>
              <a:rPr lang="en-US" altLang="zh-CN" sz="1608" dirty="0" b="0" i="0" smtClean="0">
                <a:solidFill>
                  <a:srgbClr val="7e7e7e"/>
                </a:solidFill>
                <a:latin typeface="Arial" pitchFamily="18" charset="0"/>
                <a:cs typeface="Arial" pitchFamily="18" charset="0"/>
              </a:rPr>
              <a:t>•</a:t>
            </a:r>
            <a:r>
              <a:rPr lang="en-US" altLang="zh-CN" sz="1608" dirty="0" b="0" i="0" smtClean="0">
                <a:solidFill>
                  <a:srgbClr val="7e7e7e"/>
                </a:solidFill>
                <a:latin typeface="Calibri" pitchFamily="18" charset="0"/>
                <a:cs typeface="Calibri" pitchFamily="18" charset="0"/>
              </a:rPr>
              <a:t> Threshold model</a:t>
            </a:r>
          </a:p>
          <a:p>
            <a:pPr marL="457200">
              <a:lnSpc>
                <a:spcPts val="1974"/>
              </a:lnSpc>
            </a:pPr>
            <a:r>
              <a:rPr lang="en-US" altLang="zh-CN" sz="1392" dirty="0" b="0" i="0" smtClean="0">
                <a:solidFill>
                  <a:srgbClr val="7e7e7e"/>
                </a:solidFill>
                <a:latin typeface="Arial" pitchFamily="18" charset="0"/>
                <a:cs typeface="Arial" pitchFamily="18" charset="0"/>
              </a:rPr>
              <a:t>•</a:t>
            </a:r>
            <a:r>
              <a:rPr lang="en-US" altLang="zh-CN" sz="1392" dirty="0" b="0" i="0" smtClean="0">
                <a:solidFill>
                  <a:srgbClr val="7e7e7e"/>
                </a:solidFill>
                <a:latin typeface="Calibri" pitchFamily="18" charset="0"/>
                <a:cs typeface="Calibri" pitchFamily="18" charset="0"/>
              </a:rPr>
              <a:t> Fixed threshold</a:t>
            </a:r>
          </a:p>
          <a:p>
            <a:pPr marL="457200">
              <a:lnSpc>
                <a:spcPts val="1974"/>
              </a:lnSpc>
            </a:pPr>
            <a:r>
              <a:rPr lang="en-US" altLang="zh-CN" sz="1392" dirty="0" b="0" i="0" smtClean="0">
                <a:solidFill>
                  <a:srgbClr val="7e7e7e"/>
                </a:solidFill>
                <a:latin typeface="Arial" pitchFamily="18" charset="0"/>
                <a:cs typeface="Arial" pitchFamily="18" charset="0"/>
              </a:rPr>
              <a:t>•</a:t>
            </a:r>
            <a:r>
              <a:rPr lang="en-US" altLang="zh-CN" sz="1392" dirty="0" b="0" i="0" smtClean="0">
                <a:solidFill>
                  <a:srgbClr val="7e7e7e"/>
                </a:solidFill>
                <a:latin typeface="Calibri" pitchFamily="18" charset="0"/>
                <a:cs typeface="Calibri" pitchFamily="18" charset="0"/>
              </a:rPr>
              <a:t> Moving threshold</a:t>
            </a:r>
          </a:p>
          <a:p>
            <a:pPr marL="457200">
              <a:lnSpc>
                <a:spcPts val="1974"/>
              </a:lnSpc>
            </a:pPr>
            <a:r>
              <a:rPr lang="en-US" altLang="zh-CN" sz="1392" dirty="0" b="0" i="0" smtClean="0">
                <a:solidFill>
                  <a:srgbClr val="7e7e7e"/>
                </a:solidFill>
                <a:latin typeface="Arial" pitchFamily="18" charset="0"/>
                <a:cs typeface="Arial" pitchFamily="18" charset="0"/>
              </a:rPr>
              <a:t>•</a:t>
            </a:r>
            <a:r>
              <a:rPr lang="en-US" altLang="zh-CN" sz="1392" dirty="0" b="0" i="0" smtClean="0">
                <a:solidFill>
                  <a:srgbClr val="7e7e7e"/>
                </a:solidFill>
                <a:latin typeface="Calibri" pitchFamily="18" charset="0"/>
                <a:cs typeface="Calibri" pitchFamily="18" charset="0"/>
              </a:rPr>
              <a:t> Time series model</a:t>
            </a:r>
          </a:p>
          <a:p>
            <a:pPr>
              <a:lnSpc>
                <a:spcPts val="2663"/>
              </a:lnSpc>
            </a:pPr>
            <a:r>
              <a:rPr lang="en-US" altLang="zh-CN" sz="1608" dirty="0" b="0" i="0" smtClean="0">
                <a:solidFill>
                  <a:srgbClr val="7e7e7e"/>
                </a:solidFill>
                <a:latin typeface="Arial" pitchFamily="18" charset="0"/>
                <a:cs typeface="Arial" pitchFamily="18" charset="0"/>
              </a:rPr>
              <a:t>•</a:t>
            </a:r>
            <a:r>
              <a:rPr lang="en-US" altLang="zh-CN" sz="1608" dirty="0" b="0" i="0" smtClean="0">
                <a:solidFill>
                  <a:srgbClr val="7e7e7e"/>
                </a:solidFill>
                <a:latin typeface="Calibri" pitchFamily="18" charset="0"/>
                <a:cs typeface="Calibri" pitchFamily="18" charset="0"/>
              </a:rPr>
              <a:t> Contextual model</a:t>
            </a:r>
          </a:p>
          <a:p>
            <a:pPr marL="457200">
              <a:lnSpc>
                <a:spcPts val="1974"/>
              </a:lnSpc>
            </a:pPr>
            <a:r>
              <a:rPr lang="en-US" altLang="zh-CN" sz="1392" dirty="0" b="0" i="0" smtClean="0">
                <a:solidFill>
                  <a:srgbClr val="7e7e7e"/>
                </a:solidFill>
                <a:latin typeface="Arial" pitchFamily="18" charset="0"/>
                <a:cs typeface="Arial" pitchFamily="18" charset="0"/>
              </a:rPr>
              <a:t>•</a:t>
            </a:r>
            <a:r>
              <a:rPr lang="en-US" altLang="zh-CN" sz="1392" dirty="0" b="0" i="0" smtClean="0">
                <a:solidFill>
                  <a:srgbClr val="7e7e7e"/>
                </a:solidFill>
                <a:latin typeface="Calibri" pitchFamily="18" charset="0"/>
                <a:cs typeface="Calibri" pitchFamily="18" charset="0"/>
              </a:rPr>
              <a:t> Percentile models (Tdigest)</a:t>
            </a:r>
          </a:p>
          <a:p>
            <a:pPr marL="457200">
              <a:lnSpc>
                <a:spcPts val="1974"/>
              </a:lnSpc>
            </a:pPr>
            <a:r>
              <a:rPr lang="en-US" altLang="zh-CN" sz="1392" dirty="0" b="0" i="0" smtClean="0">
                <a:solidFill>
                  <a:srgbClr val="7e7e7e"/>
                </a:solidFill>
                <a:latin typeface="Arial" pitchFamily="18" charset="0"/>
                <a:cs typeface="Arial" pitchFamily="18" charset="0"/>
              </a:rPr>
              <a:t>•</a:t>
            </a:r>
            <a:r>
              <a:rPr lang="en-US" altLang="zh-CN" sz="1392" dirty="0" b="0" i="0" smtClean="0">
                <a:solidFill>
                  <a:srgbClr val="7e7e7e"/>
                </a:solidFill>
                <a:latin typeface="Calibri" pitchFamily="18" charset="0"/>
                <a:cs typeface="Calibri" pitchFamily="18" charset="0"/>
              </a:rPr>
              <a:t> Semi-supervised model</a:t>
            </a:r>
          </a:p>
        </p:txBody>
      </p:sp>
      <p:pic>
        <p:nvPicPr>
          <p:cNvPr id="1027" name="Picture 3" descr=""/>
          <p:cNvPicPr>
            <a:picLocks noChangeAspect="0" noChangeArrowheads="0"/>
          </p:cNvPicPr>
          <p:nvPr/>
        </p:nvPicPr>
        <p:blipFill>
          <a:blip r:embed="rId3">
            <a:alphaModFix amt="25000"/>
          </a:blip>
          <a:srcRect/>
          <a:stretch>
            <a:fillRect/>
          </a:stretch>
        </p:blipFill>
        <p:spPr bwMode="auto">
          <a:xfrm rot="18900000">
            <a:off x="2882892" y="2222498"/>
            <a:ext cx="3378216" cy="69850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"/>
          <p:cNvPicPr>
            <a:picLocks noChangeAspect="0" noChangeArrowheads="0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67200" y="4123944"/>
            <a:ext cx="637032" cy="896112"/>
          </a:xfrm>
          <a:prstGeom prst="rect">
            <a:avLst/>
          </a:prstGeom>
          <a:noFill/>
        </p:spPr>
      </p:pic>
      <p:sp>
        <p:nvSpPr>
          <p:cNvPr id="4" name="Freeform 3"/>
          <p:cNvSpPr/>
          <p:nvPr/>
        </p:nvSpPr>
        <p:spPr>
          <a:xfrm>
            <a:off x="1011927" y="559589"/>
            <a:ext cx="980700" cy="790801"/>
          </a:xfrm>
          <a:custGeom>
            <a:avLst/>
            <a:gdLst>
              <a:gd name="connsiteX0" fmla="*/ 0 w 980700"/>
              <a:gd name="connsiteY0" fmla="*/ 790801 h 790801"/>
              <a:gd name="connsiteX1" fmla="*/ 980700 w 980700"/>
              <a:gd name="connsiteY1" fmla="*/ 790801 h 790801"/>
              <a:gd name="connsiteX2" fmla="*/ 980700 w 980700"/>
              <a:gd name="connsiteY2" fmla="*/ 0 h 790801"/>
              <a:gd name="connsiteX3" fmla="*/ 0 w 980700"/>
              <a:gd name="connsiteY3" fmla="*/ 0 h 79080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980700" h="790801">
                <a:moveTo>
                  <a:pt x="0" y="790801"/>
                </a:moveTo>
                <a:lnTo>
                  <a:pt x="980700" y="790801"/>
                </a:lnTo>
                <a:lnTo>
                  <a:pt x="9807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11927" y="559589"/>
            <a:ext cx="980700" cy="790800"/>
          </a:xfrm>
          <a:custGeom>
            <a:avLst/>
            <a:gdLst>
              <a:gd name="connsiteX0" fmla="*/ 0 w 980700"/>
              <a:gd name="connsiteY0" fmla="*/ 0 h 790800"/>
              <a:gd name="connsiteX1" fmla="*/ 980700 w 980700"/>
              <a:gd name="connsiteY1" fmla="*/ 0 h 790800"/>
              <a:gd name="connsiteX2" fmla="*/ 980700 w 980700"/>
              <a:gd name="connsiteY2" fmla="*/ 790800 h 790800"/>
              <a:gd name="connsiteX3" fmla="*/ 0 w 980700"/>
              <a:gd name="connsiteY3" fmla="*/ 790800 h 790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980700" h="790800">
                <a:moveTo>
                  <a:pt x="0" y="0"/>
                </a:moveTo>
                <a:lnTo>
                  <a:pt x="980700" y="0"/>
                </a:lnTo>
                <a:lnTo>
                  <a:pt x="980700" y="790800"/>
                </a:lnTo>
                <a:lnTo>
                  <a:pt x="0" y="790800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63500" cap="flat">
            <a:solidFill>
              <a:srgbClr val="ffc000">
                <a:alpha val="10000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638694" y="699499"/>
            <a:ext cx="685800" cy="366601"/>
          </a:xfrm>
          <a:custGeom>
            <a:avLst/>
            <a:gdLst>
              <a:gd name="connsiteX0" fmla="*/ 0 w 685800"/>
              <a:gd name="connsiteY0" fmla="*/ 366601 h 366601"/>
              <a:gd name="connsiteX1" fmla="*/ 685800 w 685800"/>
              <a:gd name="connsiteY1" fmla="*/ 366601 h 366601"/>
              <a:gd name="connsiteX2" fmla="*/ 685800 w 685800"/>
              <a:gd name="connsiteY2" fmla="*/ 0 h 366601"/>
              <a:gd name="connsiteX3" fmla="*/ 0 w 685800"/>
              <a:gd name="connsiteY3" fmla="*/ 0 h 36660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685800" h="366601">
                <a:moveTo>
                  <a:pt x="0" y="366601"/>
                </a:moveTo>
                <a:lnTo>
                  <a:pt x="685800" y="366601"/>
                </a:lnTo>
                <a:lnTo>
                  <a:pt x="6858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8064500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508138" y="737349"/>
            <a:ext cx="3072490" cy="31699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96"/>
              </a:lnSpc>
            </a:pPr>
            <a:r>
              <a:rPr lang="en-US" altLang="zh-CN" sz="2496" dirty="0" b="1" i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Fixed threshold model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346300" y="1879751"/>
            <a:ext cx="3834542" cy="146054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8"/>
              </a:lnSpc>
            </a:pPr>
            <a:r>
              <a:rPr lang="en-US" altLang="zh-CN" sz="1608" dirty="0" b="0" i="0" smtClean="0">
                <a:solidFill>
                  <a:srgbClr val="7e7e7e"/>
                </a:solidFill>
                <a:latin typeface="Arial" pitchFamily="18" charset="0"/>
                <a:cs typeface="Arial" pitchFamily="18" charset="0"/>
              </a:rPr>
              <a:t>•</a:t>
            </a:r>
            <a:r>
              <a:rPr lang="en-US" altLang="zh-CN" sz="1608" dirty="0" b="0" i="0" smtClean="0">
                <a:solidFill>
                  <a:srgbClr val="7e7e7e"/>
                </a:solidFill>
                <a:latin typeface="SimSun" pitchFamily="18" charset="0"/>
                <a:cs typeface="SimSun" pitchFamily="18" charset="0"/>
              </a:rPr>
              <a:t>  </a:t>
            </a:r>
            <a:r>
              <a:rPr lang="en-US" altLang="zh-CN" sz="1608" dirty="0" b="0" i="0" smtClean="0">
                <a:solidFill>
                  <a:srgbClr val="7e7e7e"/>
                </a:solidFill>
                <a:latin typeface="Calibri" pitchFamily="18" charset="0"/>
                <a:cs typeface="Calibri" pitchFamily="18" charset="0"/>
              </a:rPr>
              <a:t>anomaly detection</a:t>
            </a:r>
            <a:r>
              <a:rPr lang="en-US" altLang="zh-CN" sz="1608" dirty="0" b="0" i="0" smtClean="0">
                <a:solidFill>
                  <a:srgbClr val="7e7e7e"/>
                </a:solidFill>
                <a:latin typeface="SimSun" pitchFamily="18" charset="0"/>
                <a:cs typeface="SimSun" pitchFamily="18" charset="0"/>
              </a:rPr>
              <a:t> </a:t>
            </a:r>
          </a:p>
          <a:p>
            <a:pPr>
              <a:lnSpc>
                <a:spcPts val="2814"/>
              </a:lnSpc>
            </a:pPr>
            <a:r>
              <a:rPr lang="en-US" altLang="zh-CN" sz="1608" dirty="0" b="0" i="0" smtClean="0">
                <a:solidFill>
                  <a:srgbClr val="7e7e7e"/>
                </a:solidFill>
                <a:latin typeface="Arial" pitchFamily="18" charset="0"/>
                <a:cs typeface="Arial" pitchFamily="18" charset="0"/>
              </a:rPr>
              <a:t>•</a:t>
            </a:r>
            <a:r>
              <a:rPr lang="en-US" altLang="zh-CN" sz="1608" dirty="0" b="0" i="0" smtClean="0">
                <a:solidFill>
                  <a:srgbClr val="7e7e7e"/>
                </a:solidFill>
                <a:latin typeface="SimSun" pitchFamily="18" charset="0"/>
                <a:cs typeface="SimSun" pitchFamily="18" charset="0"/>
              </a:rPr>
              <a:t>  </a:t>
            </a:r>
            <a:r>
              <a:rPr lang="en-US" altLang="zh-CN" sz="1608" dirty="0" b="0" i="0" smtClean="0">
                <a:solidFill>
                  <a:srgbClr val="7e7e7e"/>
                </a:solidFill>
                <a:latin typeface="Calibri" pitchFamily="18" charset="0"/>
                <a:cs typeface="Calibri" pitchFamily="18" charset="0"/>
              </a:rPr>
              <a:t>product health monitoring</a:t>
            </a:r>
          </a:p>
          <a:p>
            <a:pPr>
              <a:lnSpc>
                <a:spcPts val="2639"/>
              </a:lnSpc>
            </a:pPr>
            <a:r>
              <a:rPr lang="en-US" altLang="zh-CN" sz="1608" dirty="0" b="0" i="0" smtClean="0">
                <a:solidFill>
                  <a:srgbClr val="7e7e7e"/>
                </a:solidFill>
                <a:latin typeface="Arial" pitchFamily="18" charset="0"/>
                <a:cs typeface="Arial" pitchFamily="18" charset="0"/>
              </a:rPr>
              <a:t>•</a:t>
            </a:r>
            <a:r>
              <a:rPr lang="en-US" altLang="zh-CN" sz="1608" dirty="0" b="0" i="0" smtClean="0">
                <a:solidFill>
                  <a:srgbClr val="7e7e7e"/>
                </a:solidFill>
                <a:latin typeface="Calibri" pitchFamily="18" charset="0"/>
                <a:cs typeface="Calibri" pitchFamily="18" charset="0"/>
              </a:rPr>
              <a:t> Threshold = SLA (Service Level Agreement)</a:t>
            </a:r>
          </a:p>
          <a:p>
            <a:pPr>
              <a:lnSpc>
                <a:spcPts val="2711"/>
              </a:lnSpc>
            </a:pPr>
            <a:r>
              <a:rPr lang="en-US" altLang="zh-CN" sz="1608" dirty="0" b="0" i="0" smtClean="0">
                <a:solidFill>
                  <a:srgbClr val="7e7e7e"/>
                </a:solidFill>
                <a:latin typeface="Arial" pitchFamily="18" charset="0"/>
                <a:cs typeface="Arial" pitchFamily="18" charset="0"/>
              </a:rPr>
              <a:t>•</a:t>
            </a:r>
            <a:r>
              <a:rPr lang="en-US" altLang="zh-CN" sz="1608" dirty="0" b="0" i="0" smtClean="0">
                <a:solidFill>
                  <a:srgbClr val="7e7e7e"/>
                </a:solidFill>
                <a:latin typeface="SimSun" pitchFamily="18" charset="0"/>
                <a:cs typeface="SimSun" pitchFamily="18" charset="0"/>
              </a:rPr>
              <a:t>  </a:t>
            </a:r>
            <a:r>
              <a:rPr lang="en-US" altLang="zh-CN" sz="1608" dirty="0" b="0" i="0" smtClean="0">
                <a:solidFill>
                  <a:srgbClr val="7e7e7e"/>
                </a:solidFill>
                <a:latin typeface="Calibri" pitchFamily="18" charset="0"/>
                <a:cs typeface="Calibri" pitchFamily="18" charset="0"/>
              </a:rPr>
              <a:t>normal pattern</a:t>
            </a:r>
            <a:r>
              <a:rPr lang="en-US" altLang="zh-CN" sz="1608" dirty="0" b="0" i="0" smtClean="0">
                <a:solidFill>
                  <a:srgbClr val="7e7e7e"/>
                </a:solidFill>
                <a:latin typeface="SimSun" pitchFamily="18" charset="0"/>
                <a:cs typeface="SimSun" pitchFamily="18" charset="0"/>
              </a:rPr>
              <a:t>  </a:t>
            </a:r>
            <a:r>
              <a:rPr lang="en-US" altLang="zh-CN" sz="1608" dirty="0" b="0" i="0" smtClean="0">
                <a:solidFill>
                  <a:srgbClr val="7e7e7e"/>
                </a:solidFill>
                <a:latin typeface="Calibri" pitchFamily="18" charset="0"/>
                <a:cs typeface="Calibri" pitchFamily="18" charset="0"/>
              </a:rPr>
              <a:t>time-related </a:t>
            </a:r>
          </a:p>
          <a:p>
            <a:pPr marL="228600">
              <a:lnSpc>
                <a:spcPts val="1728"/>
              </a:lnSpc>
            </a:pPr>
            <a:r>
              <a:rPr lang="en-US" altLang="zh-CN" sz="1608" dirty="0" b="0" i="0" smtClean="0">
                <a:solidFill>
                  <a:srgbClr val="7e7e7e"/>
                </a:solidFill>
                <a:latin typeface="Calibri" pitchFamily="18" charset="0"/>
                <a:cs typeface="Calibri" pitchFamily="18" charset="0"/>
              </a:rPr>
              <a:t>fluctuations</a:t>
            </a:r>
            <a:r>
              <a:rPr lang="en-US" altLang="zh-CN" sz="1608" dirty="0" b="0" i="0" smtClean="0">
                <a:solidFill>
                  <a:srgbClr val="7e7e7e"/>
                </a:solidFill>
                <a:latin typeface="SimSun" pitchFamily="18" charset="0"/>
                <a:cs typeface="SimSun" pitchFamily="18" charset="0"/>
              </a:rPr>
              <a:t> </a:t>
            </a:r>
          </a:p>
        </p:txBody>
      </p:sp>
      <p:pic>
        <p:nvPicPr>
          <p:cNvPr id="1027" name="Picture 3" descr=""/>
          <p:cNvPicPr>
            <a:picLocks noChangeAspect="0" noChangeArrowheads="0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77824" y="3663696"/>
            <a:ext cx="4794504" cy="637032"/>
          </a:xfrm>
          <a:prstGeom prst="rect">
            <a:avLst/>
          </a:prstGeom>
          <a:noFill/>
        </p:spPr>
      </p:pic>
      <p:pic>
        <p:nvPicPr>
          <p:cNvPr id="1027" name="Picture 3" descr=""/>
          <p:cNvPicPr>
            <a:picLocks noChangeAspect="0" noChangeArrowheads="0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577840" y="1591056"/>
            <a:ext cx="3368040" cy="2087880"/>
          </a:xfrm>
          <a:prstGeom prst="rect">
            <a:avLst/>
          </a:prstGeom>
          <a:noFill/>
        </p:spPr>
      </p:pic>
      <p:pic>
        <p:nvPicPr>
          <p:cNvPr id="1027" name="Picture 3" descr=""/>
          <p:cNvPicPr>
            <a:picLocks noChangeAspect="0" noChangeArrowheads="0"/>
          </p:cNvPicPr>
          <p:nvPr/>
        </p:nvPicPr>
        <p:blipFill>
          <a:blip r:embed="rId5">
            <a:alphaModFix amt="25000"/>
          </a:blip>
          <a:srcRect/>
          <a:stretch>
            <a:fillRect/>
          </a:stretch>
        </p:blipFill>
        <p:spPr bwMode="auto">
          <a:xfrm rot="18900000">
            <a:off x="2882892" y="2222498"/>
            <a:ext cx="3378216" cy="69850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:vt="http://schemas.openxmlformats.org/officeDocument/2006/docPropsVTypes" xmlns="http://schemas.openxmlformats.org/officeDocument/2006/extended-properties">
  <TotalTime>7</TotalTime>
  <Words>0</Words>
  <Application>Microsoft Office PowerPoint</Application>
  <PresentationFormat>On-screen Show (4:3)</PresentationFormat>
  <Paragraphs>0</Paragraphs>
  <Slides>10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Office Theme</vt:lpstr>
      <vt:lpstr>Slide 1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/>
  <cp:lastModifiedBy>PDF to PPTX</cp:lastModifiedBy>
  <cp:revision>3</cp:revision>
  <dcterms:created xsi:type="dcterms:W3CDTF">2021-03-22</dcterms:created>
  <dcterms:modified xsi:type="dcterms:W3CDTF">2021-03-22</dcterms:modified>
</cp:coreProperties>
</file>